
<file path=[Content_Types].xml><?xml version="1.0" encoding="utf-8"?>
<Types xmlns="http://schemas.openxmlformats.org/package/2006/content-types">
  <Default ContentType="application/vnd.openxmlformats-officedocument.oleObject" Extension="bin"/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Radley" charset="1" panose="00000500000000000000"/>
      <p:regular r:id="rId19"/>
    </p:embeddedFont>
    <p:embeddedFont>
      <p:font typeface="Radley Italics" charset="1" panose="000005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embeddings/oleObject1.bin" Type="http://schemas.openxmlformats.org/officeDocument/2006/relationships/oleObjec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2.png" Type="http://schemas.openxmlformats.org/officeDocument/2006/relationships/image"/><Relationship Id="rId7" Target="../media/image13.svg" Type="http://schemas.openxmlformats.org/officeDocument/2006/relationships/image"/><Relationship Id="rId8" Target="../media/image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png" Type="http://schemas.openxmlformats.org/officeDocument/2006/relationships/image"/><Relationship Id="rId4" Target="../media/image16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088893" y="0"/>
            <a:ext cx="3221301" cy="10287000"/>
          </a:xfrm>
          <a:custGeom>
            <a:avLst/>
            <a:gdLst/>
            <a:ahLst/>
            <a:cxnLst/>
            <a:rect r="r" b="b" t="t" l="l"/>
            <a:pathLst>
              <a:path h="10287000" w="3221301">
                <a:moveTo>
                  <a:pt x="0" y="0"/>
                </a:moveTo>
                <a:lnTo>
                  <a:pt x="3221302" y="0"/>
                </a:lnTo>
                <a:lnTo>
                  <a:pt x="322130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793" t="-1875" r="-84066" b="-2029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2456656"/>
            <a:ext cx="8115300" cy="5258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271"/>
              </a:lnSpc>
            </a:pPr>
            <a:r>
              <a:rPr lang="en-US" sz="10812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Expert Sy</a:t>
            </a:r>
            <a:r>
              <a:rPr lang="en-US" sz="10812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stem for Risk Management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028700" y="849121"/>
            <a:ext cx="7352785" cy="359158"/>
            <a:chOff x="0" y="0"/>
            <a:chExt cx="9803713" cy="478877"/>
          </a:xfrm>
        </p:grpSpPr>
        <p:sp>
          <p:nvSpPr>
            <p:cNvPr name="AutoShape 5" id="5"/>
            <p:cNvSpPr/>
            <p:nvPr/>
          </p:nvSpPr>
          <p:spPr>
            <a:xfrm rot="0">
              <a:off x="0" y="220389"/>
              <a:ext cx="2485879" cy="38100"/>
            </a:xfrm>
            <a:prstGeom prst="rect">
              <a:avLst/>
            </a:prstGeom>
            <a:solidFill>
              <a:srgbClr val="0B0B0B"/>
            </a:solidFill>
          </p:spPr>
        </p:sp>
        <p:sp>
          <p:nvSpPr>
            <p:cNvPr name="TextBox 6" id="6"/>
            <p:cNvSpPr txBox="true"/>
            <p:nvPr/>
          </p:nvSpPr>
          <p:spPr>
            <a:xfrm rot="0">
              <a:off x="3413373" y="57150"/>
              <a:ext cx="6390341" cy="421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99"/>
                </a:lnSpc>
              </a:pPr>
              <a:r>
                <a:rPr lang="en-US" sz="2399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01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28700" y="8977995"/>
            <a:ext cx="7802656" cy="280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A Ca</a:t>
            </a: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se Study: Comparing Knowledge Representation Schemes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8929" r="-51196" b="-129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064424" y="8899142"/>
            <a:ext cx="4194876" cy="359158"/>
            <a:chOff x="0" y="0"/>
            <a:chExt cx="5593168" cy="478877"/>
          </a:xfrm>
        </p:grpSpPr>
        <p:sp>
          <p:nvSpPr>
            <p:cNvPr name="AutoShape 4" id="4"/>
            <p:cNvSpPr/>
            <p:nvPr/>
          </p:nvSpPr>
          <p:spPr>
            <a:xfrm rot="0">
              <a:off x="3107289" y="220389"/>
              <a:ext cx="2485879" cy="38100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 rot="0">
              <a:off x="0" y="57150"/>
              <a:ext cx="2072341" cy="421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99"/>
                </a:lnSpc>
              </a:pPr>
              <a:r>
                <a:rPr lang="en-US" sz="239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10</a:t>
              </a:r>
            </a:p>
          </p:txBody>
        </p:sp>
      </p:grpSp>
      <p:graphicFrame>
        <p:nvGraphicFramePr>
          <p:cNvPr name="Object 6" id="6"/>
          <p:cNvGraphicFramePr/>
          <p:nvPr/>
        </p:nvGraphicFramePr>
        <p:xfrm>
          <a:off x="1631367" y="918564"/>
          <a:ext cx="7543800" cy="3143250"/>
        </p:xfrm>
        <a:graphic>
          <a:graphicData uri="http://schemas.openxmlformats.org/presentationml/2006/ole">
            <p:oleObj imgW="9042400" imgH="4648200" r:id="rId4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TextBox 7" id="7"/>
          <p:cNvSpPr txBox="true"/>
          <p:nvPr/>
        </p:nvSpPr>
        <p:spPr>
          <a:xfrm rot="0">
            <a:off x="1028700" y="8711027"/>
            <a:ext cx="8290067" cy="10365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7"/>
              </a:lnSpc>
            </a:pPr>
            <a:r>
              <a:rPr lang="en-US" sz="3688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Comp</a:t>
            </a:r>
            <a:r>
              <a:rPr lang="en-US" sz="3688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arative Analysis of Knowledge Representation Schemes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647394" y="2813583"/>
            <a:ext cx="5913361" cy="37038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679"/>
              </a:lnSpc>
            </a:pPr>
            <a:r>
              <a:rPr lang="en-US" sz="8799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which    </a:t>
            </a:r>
          </a:p>
          <a:p>
            <a:pPr algn="r">
              <a:lnSpc>
                <a:spcPts val="9679"/>
              </a:lnSpc>
            </a:pPr>
            <a:r>
              <a:rPr lang="en-US" sz="8799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 technique</a:t>
            </a:r>
          </a:p>
          <a:p>
            <a:pPr algn="r">
              <a:lnSpc>
                <a:spcPts val="9680"/>
              </a:lnSpc>
            </a:pPr>
            <a:r>
              <a:rPr lang="en-US" sz="88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 we choose?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3064424" y="1028700"/>
            <a:ext cx="4194876" cy="359158"/>
            <a:chOff x="0" y="0"/>
            <a:chExt cx="5593168" cy="478877"/>
          </a:xfrm>
        </p:grpSpPr>
        <p:sp>
          <p:nvSpPr>
            <p:cNvPr name="AutoShape 4" id="4"/>
            <p:cNvSpPr/>
            <p:nvPr/>
          </p:nvSpPr>
          <p:spPr>
            <a:xfrm rot="0">
              <a:off x="3107289" y="220389"/>
              <a:ext cx="2485879" cy="38100"/>
            </a:xfrm>
            <a:prstGeom prst="rect">
              <a:avLst/>
            </a:prstGeom>
            <a:solidFill>
              <a:srgbClr val="0B0B0B"/>
            </a:solidFill>
          </p:spPr>
        </p:sp>
        <p:sp>
          <p:nvSpPr>
            <p:cNvPr name="TextBox 5" id="5"/>
            <p:cNvSpPr txBox="true"/>
            <p:nvPr/>
          </p:nvSpPr>
          <p:spPr>
            <a:xfrm rot="0">
              <a:off x="0" y="57150"/>
              <a:ext cx="2072341" cy="421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99"/>
                </a:lnSpc>
              </a:pPr>
              <a:r>
                <a:rPr lang="en-US" sz="2399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11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1647394" y="8977995"/>
            <a:ext cx="5611906" cy="280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AI in Construction Risk Management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28700" y="904141"/>
            <a:ext cx="1948276" cy="1948276"/>
          </a:xfrm>
          <a:custGeom>
            <a:avLst/>
            <a:gdLst/>
            <a:ahLst/>
            <a:cxnLst/>
            <a:rect r="r" b="b" t="t" l="l"/>
            <a:pathLst>
              <a:path h="1948276" w="1948276">
                <a:moveTo>
                  <a:pt x="0" y="0"/>
                </a:moveTo>
                <a:lnTo>
                  <a:pt x="1948276" y="0"/>
                </a:lnTo>
                <a:lnTo>
                  <a:pt x="1948276" y="1948276"/>
                </a:lnTo>
                <a:lnTo>
                  <a:pt x="0" y="19482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28700" y="4169362"/>
            <a:ext cx="1948276" cy="1948276"/>
          </a:xfrm>
          <a:custGeom>
            <a:avLst/>
            <a:gdLst/>
            <a:ahLst/>
            <a:cxnLst/>
            <a:rect r="r" b="b" t="t" l="l"/>
            <a:pathLst>
              <a:path h="1948276" w="1948276">
                <a:moveTo>
                  <a:pt x="0" y="0"/>
                </a:moveTo>
                <a:lnTo>
                  <a:pt x="1948276" y="0"/>
                </a:lnTo>
                <a:lnTo>
                  <a:pt x="1948276" y="1948276"/>
                </a:lnTo>
                <a:lnTo>
                  <a:pt x="0" y="1948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8700" y="7434583"/>
            <a:ext cx="1948276" cy="1948276"/>
          </a:xfrm>
          <a:custGeom>
            <a:avLst/>
            <a:gdLst/>
            <a:ahLst/>
            <a:cxnLst/>
            <a:rect r="r" b="b" t="t" l="l"/>
            <a:pathLst>
              <a:path h="1948276" w="1948276">
                <a:moveTo>
                  <a:pt x="0" y="0"/>
                </a:moveTo>
                <a:lnTo>
                  <a:pt x="1948276" y="0"/>
                </a:lnTo>
                <a:lnTo>
                  <a:pt x="1948276" y="1948276"/>
                </a:lnTo>
                <a:lnTo>
                  <a:pt x="0" y="19482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0" y="0"/>
            <a:ext cx="291857" cy="10287000"/>
          </a:xfrm>
          <a:custGeom>
            <a:avLst/>
            <a:gdLst/>
            <a:ahLst/>
            <a:cxnLst/>
            <a:rect r="r" b="b" t="t" l="l"/>
            <a:pathLst>
              <a:path h="10287000" w="291857">
                <a:moveTo>
                  <a:pt x="0" y="0"/>
                </a:moveTo>
                <a:lnTo>
                  <a:pt x="291857" y="0"/>
                </a:lnTo>
                <a:lnTo>
                  <a:pt x="29185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100295" t="-1952" r="-1546435" b="-1952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976976" y="3087253"/>
            <a:ext cx="8342183" cy="369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49"/>
              </a:lnSpc>
              <a:spcBef>
                <a:spcPct val="0"/>
              </a:spcBef>
            </a:pPr>
            <a:r>
              <a:rPr lang="en-US" sz="4499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"Although Frame systems provide better performance, we chose a Simple Production System because our system is small and easier to implement."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8929" r="-51196" b="-12946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452020"/>
            <a:ext cx="7212106" cy="1251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80"/>
              </a:lnSpc>
            </a:pPr>
            <a:r>
              <a:rPr lang="en-US" sz="8800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Concl</a:t>
            </a:r>
            <a:r>
              <a:rPr lang="en-US" sz="8800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usion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189081" y="706577"/>
            <a:ext cx="6942130" cy="86380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3306" indent="-291653" lvl="1">
              <a:lnSpc>
                <a:spcPts val="3512"/>
              </a:lnSpc>
              <a:buFont typeface="Arial"/>
              <a:buChar char="•"/>
            </a:pPr>
            <a:r>
              <a:rPr lang="en-US" sz="2701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The Objective: We proposed an Expert System designed to handle the complex causal relationships in construction risk management.</a:t>
            </a:r>
          </a:p>
          <a:p>
            <a:pPr algn="l">
              <a:lnSpc>
                <a:spcPts val="3512"/>
              </a:lnSpc>
            </a:pPr>
          </a:p>
          <a:p>
            <a:pPr algn="l" marL="583306" indent="-291653" lvl="1">
              <a:lnSpc>
                <a:spcPts val="3512"/>
              </a:lnSpc>
              <a:buFont typeface="Arial"/>
              <a:buChar char="•"/>
            </a:pPr>
            <a:r>
              <a:rPr lang="en-US" sz="2701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Mechanism: The system's strength lies in combining </a:t>
            </a:r>
            <a:r>
              <a:rPr lang="en-US" sz="2701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Forward and Backward reasoning </a:t>
            </a:r>
            <a:r>
              <a:rPr lang="en-US" sz="2701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to provide both prediction and diagnosis tools.</a:t>
            </a:r>
          </a:p>
          <a:p>
            <a:pPr algn="l">
              <a:lnSpc>
                <a:spcPts val="3512"/>
              </a:lnSpc>
            </a:pPr>
          </a:p>
          <a:p>
            <a:pPr algn="l" marL="583306" indent="-291653" lvl="1">
              <a:lnSpc>
                <a:spcPts val="3512"/>
              </a:lnSpc>
              <a:buFont typeface="Arial"/>
              <a:buChar char="•"/>
            </a:pPr>
            <a:r>
              <a:rPr lang="en-US" sz="2701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Technique: We utilized a Simple Production system (IF-THEN rules) to ens</a:t>
            </a:r>
            <a:r>
              <a:rPr lang="en-US" sz="2701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ure the logic is easy to implement, understand, and maintain.</a:t>
            </a:r>
          </a:p>
          <a:p>
            <a:pPr algn="l" marL="583306" indent="-291653" lvl="1">
              <a:lnSpc>
                <a:spcPts val="3512"/>
              </a:lnSpc>
              <a:buFont typeface="Arial"/>
              <a:buChar char="•"/>
            </a:pPr>
            <a:r>
              <a:rPr lang="en-US" sz="2701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Final Impact: This approach transforms expert human knowledge into a structured digital tool that assists project managers in making faster, data-driven decisions</a:t>
            </a:r>
          </a:p>
          <a:p>
            <a:pPr algn="l">
              <a:lnSpc>
                <a:spcPts val="3512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8240806" y="4060999"/>
            <a:ext cx="1948276" cy="1948276"/>
          </a:xfrm>
          <a:custGeom>
            <a:avLst/>
            <a:gdLst/>
            <a:ahLst/>
            <a:cxnLst/>
            <a:rect r="r" b="b" t="t" l="l"/>
            <a:pathLst>
              <a:path h="1948276" w="1948276">
                <a:moveTo>
                  <a:pt x="0" y="0"/>
                </a:moveTo>
                <a:lnTo>
                  <a:pt x="1948275" y="0"/>
                </a:lnTo>
                <a:lnTo>
                  <a:pt x="1948275" y="1948276"/>
                </a:lnTo>
                <a:lnTo>
                  <a:pt x="0" y="19482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50330" y="1190309"/>
            <a:ext cx="5611906" cy="280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2100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AI </a:t>
            </a:r>
            <a:r>
              <a:rPr lang="en-US" sz="2100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in Construction Risk Management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8816386"/>
            <a:ext cx="5733535" cy="359158"/>
            <a:chOff x="0" y="0"/>
            <a:chExt cx="7644713" cy="478877"/>
          </a:xfrm>
        </p:grpSpPr>
        <p:sp>
          <p:nvSpPr>
            <p:cNvPr name="AutoShape 8" id="8"/>
            <p:cNvSpPr/>
            <p:nvPr/>
          </p:nvSpPr>
          <p:spPr>
            <a:xfrm rot="0">
              <a:off x="0" y="220389"/>
              <a:ext cx="2485879" cy="38100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 rot="0">
              <a:off x="3413373" y="57150"/>
              <a:ext cx="4231341" cy="421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99"/>
                </a:lnSpc>
              </a:pPr>
              <a:r>
                <a:rPr lang="en-US" sz="239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12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B0B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9694" y="1028700"/>
            <a:ext cx="7352785" cy="359158"/>
            <a:chOff x="0" y="0"/>
            <a:chExt cx="9803713" cy="478877"/>
          </a:xfrm>
        </p:grpSpPr>
        <p:sp>
          <p:nvSpPr>
            <p:cNvPr name="AutoShape 3" id="3"/>
            <p:cNvSpPr/>
            <p:nvPr/>
          </p:nvSpPr>
          <p:spPr>
            <a:xfrm rot="0">
              <a:off x="0" y="220389"/>
              <a:ext cx="2485879" cy="38100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3413373" y="57150"/>
              <a:ext cx="6390341" cy="421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99"/>
                </a:lnSpc>
              </a:pPr>
              <a:r>
                <a:rPr lang="en-US" sz="239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13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0"/>
            <a:ext cx="2079595" cy="10287000"/>
          </a:xfrm>
          <a:custGeom>
            <a:avLst/>
            <a:gdLst/>
            <a:ahLst/>
            <a:cxnLst/>
            <a:rect r="r" b="b" t="t" l="l"/>
            <a:pathLst>
              <a:path h="10287000" w="2079595">
                <a:moveTo>
                  <a:pt x="0" y="0"/>
                </a:moveTo>
                <a:lnTo>
                  <a:pt x="2079595" y="0"/>
                </a:lnTo>
                <a:lnTo>
                  <a:pt x="207959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5266" t="-1875" r="-130219" b="-202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429995" y="1208279"/>
            <a:ext cx="3294350" cy="3162576"/>
          </a:xfrm>
          <a:custGeom>
            <a:avLst/>
            <a:gdLst/>
            <a:ahLst/>
            <a:cxnLst/>
            <a:rect r="r" b="b" t="t" l="l"/>
            <a:pathLst>
              <a:path h="3162576" w="3294350">
                <a:moveTo>
                  <a:pt x="0" y="0"/>
                </a:moveTo>
                <a:lnTo>
                  <a:pt x="3294351" y="0"/>
                </a:lnTo>
                <a:lnTo>
                  <a:pt x="3294351" y="3162576"/>
                </a:lnTo>
                <a:lnTo>
                  <a:pt x="0" y="31625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5705854" y="3664513"/>
            <a:ext cx="10833814" cy="2522912"/>
            <a:chOff x="0" y="0"/>
            <a:chExt cx="14445085" cy="3363883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1565888" y="2031855"/>
              <a:ext cx="12879196" cy="13320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216"/>
                </a:lnSpc>
              </a:pPr>
              <a:r>
                <a:rPr lang="en-US" sz="6320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For Your Attention.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04775"/>
              <a:ext cx="10115420" cy="2003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1441"/>
                </a:lnSpc>
              </a:pPr>
              <a:r>
                <a:rPr lang="en-US" sz="10400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THANKS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3379694" y="8977995"/>
            <a:ext cx="5611906" cy="280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2100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AI </a:t>
            </a:r>
            <a:r>
              <a:rPr lang="en-US" sz="2100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in Construction Risk Management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0B0B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504394" y="6780414"/>
            <a:ext cx="6754906" cy="24778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680"/>
              </a:lnSpc>
            </a:pPr>
            <a:r>
              <a:rPr lang="en-US" sz="8800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Presentation Agenda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1000125"/>
            <a:ext cx="9967357" cy="5694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69"/>
              </a:lnSpc>
            </a:pPr>
          </a:p>
          <a:p>
            <a:pPr algn="l" marL="742338" indent="-371169" lvl="1">
              <a:lnSpc>
                <a:spcPts val="4469"/>
              </a:lnSpc>
              <a:buFont typeface="Arial"/>
              <a:buChar char="•"/>
            </a:pPr>
            <a:r>
              <a:rPr lang="en-US" sz="3438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Cas</a:t>
            </a:r>
            <a:r>
              <a:rPr lang="en-US" sz="3438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e Study: Risk Management in Construction.</a:t>
            </a:r>
          </a:p>
          <a:p>
            <a:pPr algn="l" marL="742338" indent="-371169" lvl="1">
              <a:lnSpc>
                <a:spcPts val="4469"/>
              </a:lnSpc>
              <a:buFont typeface="Arial"/>
              <a:buChar char="•"/>
            </a:pPr>
            <a:r>
              <a:rPr lang="en-US" sz="3438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Expert System Components &amp; implementation steps.</a:t>
            </a:r>
          </a:p>
          <a:p>
            <a:pPr algn="l" marL="742338" indent="-371169" lvl="1">
              <a:lnSpc>
                <a:spcPts val="4469"/>
              </a:lnSpc>
              <a:buFont typeface="Arial"/>
              <a:buChar char="•"/>
            </a:pPr>
            <a:r>
              <a:rPr lang="en-US" sz="3438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Inference Mechanisms: Forward vs. Backward Reasoning.</a:t>
            </a:r>
          </a:p>
          <a:p>
            <a:pPr algn="l" marL="742338" indent="-371169" lvl="1">
              <a:lnSpc>
                <a:spcPts val="4469"/>
              </a:lnSpc>
              <a:buFont typeface="Arial"/>
              <a:buChar char="•"/>
            </a:pPr>
            <a:r>
              <a:rPr lang="en-US" sz="3438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Kn</a:t>
            </a:r>
            <a:r>
              <a:rPr lang="en-US" sz="3438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owledge Representation Schemes (Simple, Structured, Frame, Logic).</a:t>
            </a:r>
          </a:p>
          <a:p>
            <a:pPr algn="l" marL="742338" indent="-371169" lvl="1">
              <a:lnSpc>
                <a:spcPts val="4469"/>
              </a:lnSpc>
              <a:buFont typeface="Arial"/>
              <a:buChar char="•"/>
            </a:pPr>
            <a:r>
              <a:rPr lang="en-US" sz="3438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Final Conclusion.</a:t>
            </a:r>
          </a:p>
          <a:p>
            <a:pPr algn="l">
              <a:lnSpc>
                <a:spcPts val="5351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8977995"/>
            <a:ext cx="5611906" cy="280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2100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AI </a:t>
            </a:r>
            <a:r>
              <a:rPr lang="en-US" sz="2100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in Construction Risk Management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3064424" y="1028700"/>
            <a:ext cx="4194876" cy="359158"/>
            <a:chOff x="0" y="0"/>
            <a:chExt cx="5593168" cy="478877"/>
          </a:xfrm>
        </p:grpSpPr>
        <p:sp>
          <p:nvSpPr>
            <p:cNvPr name="AutoShape 6" id="6"/>
            <p:cNvSpPr/>
            <p:nvPr/>
          </p:nvSpPr>
          <p:spPr>
            <a:xfrm rot="0">
              <a:off x="3107289" y="220389"/>
              <a:ext cx="2485879" cy="38100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 rot="0">
              <a:off x="0" y="57150"/>
              <a:ext cx="2072341" cy="421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99"/>
                </a:lnSpc>
              </a:pPr>
              <a:r>
                <a:rPr lang="en-US" sz="239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02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32565"/>
            <a:ext cx="5397719" cy="2779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44"/>
              </a:lnSpc>
            </a:pPr>
            <a:r>
              <a:rPr lang="en-US" sz="6586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Th</a:t>
            </a:r>
            <a:r>
              <a:rPr lang="en-US" sz="6586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e Problem: Risk in Construction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4551124"/>
            <a:ext cx="8115300" cy="4707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78751" indent="-289376" lvl="1">
              <a:lnSpc>
                <a:spcPts val="3484"/>
              </a:lnSpc>
              <a:buFont typeface="Arial"/>
              <a:buChar char="•"/>
            </a:pPr>
            <a:r>
              <a:rPr lang="en-US" sz="268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La</a:t>
            </a:r>
            <a:r>
              <a:rPr lang="en-US" sz="268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rge construction projects face complex, interrelated risks (Financial, Legal, Managerial).</a:t>
            </a:r>
          </a:p>
          <a:p>
            <a:pPr algn="l" marL="578751" indent="-289376" lvl="1">
              <a:lnSpc>
                <a:spcPts val="3484"/>
              </a:lnSpc>
              <a:buFont typeface="Arial"/>
              <a:buChar char="•"/>
            </a:pPr>
            <a:r>
              <a:rPr lang="en-US" sz="268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Traditional management relies on human experts who may overlook critical "Causal Chains."</a:t>
            </a:r>
          </a:p>
          <a:p>
            <a:pPr algn="l" marL="578751" indent="-289376" lvl="1">
              <a:lnSpc>
                <a:spcPts val="3484"/>
              </a:lnSpc>
              <a:buFont typeface="Arial"/>
              <a:buChar char="•"/>
            </a:pPr>
            <a:r>
              <a:rPr lang="en-US" sz="268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System </a:t>
            </a:r>
            <a:r>
              <a:rPr lang="en-US" sz="268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Goal: Predict risks before they occur (Forward) OR analyze the root cause of</a:t>
            </a:r>
            <a:r>
              <a:rPr lang="en-US" sz="268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 an existi</a:t>
            </a:r>
            <a:r>
              <a:rPr lang="en-US" sz="268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ng problem (Backward).</a:t>
            </a:r>
          </a:p>
          <a:p>
            <a:pPr algn="l" marL="578752" indent="-289376" lvl="1">
              <a:lnSpc>
                <a:spcPts val="3484"/>
              </a:lnSpc>
              <a:buFont typeface="Arial"/>
              <a:buChar char="•"/>
            </a:pPr>
            <a:r>
              <a:rPr lang="en-US" sz="268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Challenge: Finding the best</a:t>
            </a:r>
            <a:r>
              <a:rPr lang="en-US" sz="268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 "Knowledge R</a:t>
            </a:r>
            <a:r>
              <a:rPr lang="en-US" sz="268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epresentation" to make the system fast and scalable.</a:t>
            </a:r>
          </a:p>
          <a:p>
            <a:pPr algn="l">
              <a:lnSpc>
                <a:spcPts val="3484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3064424" y="1028700"/>
            <a:ext cx="4194876" cy="359158"/>
            <a:chOff x="0" y="0"/>
            <a:chExt cx="5593168" cy="478877"/>
          </a:xfrm>
        </p:grpSpPr>
        <p:sp>
          <p:nvSpPr>
            <p:cNvPr name="AutoShape 5" id="5"/>
            <p:cNvSpPr/>
            <p:nvPr/>
          </p:nvSpPr>
          <p:spPr>
            <a:xfrm rot="0">
              <a:off x="3107289" y="220389"/>
              <a:ext cx="2485879" cy="38100"/>
            </a:xfrm>
            <a:prstGeom prst="rect">
              <a:avLst/>
            </a:prstGeom>
            <a:solidFill>
              <a:srgbClr val="0B0B0B"/>
            </a:solid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57150"/>
              <a:ext cx="2072341" cy="421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99"/>
                </a:lnSpc>
              </a:pPr>
              <a:r>
                <a:rPr lang="en-US" sz="2399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03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1647394" y="8977995"/>
            <a:ext cx="5611906" cy="280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AI </a:t>
            </a: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in Construction Risk Management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7259300" y="0"/>
            <a:ext cx="1028700" cy="10287000"/>
          </a:xfrm>
          <a:custGeom>
            <a:avLst/>
            <a:gdLst/>
            <a:ahLst/>
            <a:cxnLst/>
            <a:rect r="r" b="b" t="t" l="l"/>
            <a:pathLst>
              <a:path h="10287000" w="1028700">
                <a:moveTo>
                  <a:pt x="0" y="0"/>
                </a:moveTo>
                <a:lnTo>
                  <a:pt x="1028700" y="0"/>
                </a:lnTo>
                <a:lnTo>
                  <a:pt x="10287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0541" t="-1952" r="-438746" b="-1952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79805" y="1445008"/>
            <a:ext cx="6137166" cy="1861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44"/>
              </a:lnSpc>
            </a:pPr>
            <a:r>
              <a:rPr lang="en-US" sz="6586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Why</a:t>
            </a:r>
            <a:r>
              <a:rPr lang="en-US" sz="6586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 Build this Expert System?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898908" y="3556526"/>
            <a:ext cx="13131442" cy="51441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32"/>
              </a:lnSpc>
            </a:pP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      </a:t>
            </a:r>
            <a:r>
              <a:rPr lang="en-US" sz="3255" i="true">
                <a:solidFill>
                  <a:srgbClr val="0B0B0B"/>
                </a:solidFill>
                <a:latin typeface="Radley Italics"/>
                <a:ea typeface="Radley Italics"/>
                <a:cs typeface="Radley Italics"/>
                <a:sym typeface="Radley Italics"/>
              </a:rPr>
              <a:t>The Problem :</a:t>
            </a:r>
          </a:p>
          <a:p>
            <a:pPr algn="l" marL="543526" indent="-271763" lvl="1">
              <a:lnSpc>
                <a:spcPts val="3272"/>
              </a:lnSpc>
              <a:buFont typeface="Arial"/>
              <a:buChar char="•"/>
            </a:pPr>
            <a:r>
              <a:rPr lang="en-US" sz="2517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Project managers face critical issues: Delays, Cost Overruns, and Quality Defects.</a:t>
            </a:r>
          </a:p>
          <a:p>
            <a:pPr algn="l" marL="543526" indent="-271763" lvl="1">
              <a:lnSpc>
                <a:spcPts val="3272"/>
              </a:lnSpc>
              <a:buFont typeface="Arial"/>
              <a:buChar char="•"/>
            </a:pPr>
            <a:r>
              <a:rPr lang="en-US" sz="2517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These are caused by: Administrative errors, complex laws, and client-related issues.</a:t>
            </a:r>
          </a:p>
          <a:p>
            <a:pPr algn="l" marL="543526" indent="-271763" lvl="1">
              <a:lnSpc>
                <a:spcPts val="3272"/>
              </a:lnSpc>
              <a:buFont typeface="Arial"/>
              <a:buChar char="•"/>
            </a:pPr>
            <a:r>
              <a:rPr lang="en-US" sz="2517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The Reality: Risk relationships are too complex for human memory alone due to the massive number of scenarios.</a:t>
            </a:r>
          </a:p>
          <a:p>
            <a:pPr algn="l">
              <a:lnSpc>
                <a:spcPts val="4072"/>
              </a:lnSpc>
            </a:pPr>
            <a:r>
              <a:rPr lang="en-US" sz="3132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       </a:t>
            </a:r>
            <a:r>
              <a:rPr lang="en-US" sz="3132" i="true">
                <a:solidFill>
                  <a:srgbClr val="0B0B0B"/>
                </a:solidFill>
                <a:latin typeface="Radley Italics"/>
                <a:ea typeface="Radley Italics"/>
                <a:cs typeface="Radley Italics"/>
                <a:sym typeface="Radley Italics"/>
              </a:rPr>
              <a:t>The Solution</a:t>
            </a:r>
            <a:r>
              <a:rPr lang="en-US" sz="3132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 :</a:t>
            </a:r>
          </a:p>
          <a:p>
            <a:pPr algn="l" marL="543526" indent="-271763" lvl="1">
              <a:lnSpc>
                <a:spcPts val="3272"/>
              </a:lnSpc>
              <a:buFont typeface="Arial"/>
              <a:buChar char="•"/>
            </a:pPr>
            <a:r>
              <a:rPr lang="en-US" sz="2517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Pr</a:t>
            </a:r>
            <a:r>
              <a:rPr lang="en-US" sz="2517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oactive Prediction: Identifying risks before they occur (Forward Thinking).</a:t>
            </a:r>
          </a:p>
          <a:p>
            <a:pPr algn="l" marL="543526" indent="-271763" lvl="1">
              <a:lnSpc>
                <a:spcPts val="3272"/>
              </a:lnSpc>
              <a:buFont typeface="Arial"/>
              <a:buChar char="•"/>
            </a:pPr>
            <a:r>
              <a:rPr lang="en-US" sz="2517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Diagnostic Analysis: Root-cause </a:t>
            </a:r>
            <a:r>
              <a:rPr lang="en-US" sz="2517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analysis for</a:t>
            </a:r>
            <a:r>
              <a:rPr lang="en-US" sz="2517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 problems that already happened (Backward Thinking).</a:t>
            </a:r>
          </a:p>
          <a:p>
            <a:pPr algn="l" marL="543526" indent="-271763" lvl="1">
              <a:lnSpc>
                <a:spcPts val="3272"/>
              </a:lnSpc>
              <a:buFont typeface="Arial"/>
              <a:buChar char="•"/>
            </a:pPr>
            <a:r>
              <a:rPr lang="en-US" sz="2517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D</a:t>
            </a:r>
            <a:r>
              <a:rPr lang="en-US" sz="2517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ecision Support: Automating the "Causa</a:t>
            </a:r>
            <a:r>
              <a:rPr lang="en-US" sz="2517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l Ch</a:t>
            </a:r>
            <a:r>
              <a:rPr lang="en-US" sz="2517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ain" to assist managers in high-pressure environments.</a:t>
            </a:r>
          </a:p>
          <a:p>
            <a:pPr algn="l">
              <a:lnSpc>
                <a:spcPts val="3272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3035849" y="1028700"/>
            <a:ext cx="4204401" cy="359158"/>
            <a:chOff x="0" y="0"/>
            <a:chExt cx="5605868" cy="478877"/>
          </a:xfrm>
        </p:grpSpPr>
        <p:sp>
          <p:nvSpPr>
            <p:cNvPr name="AutoShape 5" id="5"/>
            <p:cNvSpPr/>
            <p:nvPr/>
          </p:nvSpPr>
          <p:spPr>
            <a:xfrm rot="0">
              <a:off x="3119989" y="220389"/>
              <a:ext cx="2485879" cy="38100"/>
            </a:xfrm>
            <a:prstGeom prst="rect">
              <a:avLst/>
            </a:prstGeom>
            <a:solidFill>
              <a:srgbClr val="0B0B0B"/>
            </a:solid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57150"/>
              <a:ext cx="2072341" cy="421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99"/>
                </a:lnSpc>
              </a:pPr>
              <a:r>
                <a:rPr lang="en-US" sz="2399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04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1647394" y="8977995"/>
            <a:ext cx="5611906" cy="280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AI </a:t>
            </a: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in Construction Risk Management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0" y="0"/>
            <a:ext cx="2162224" cy="10287000"/>
          </a:xfrm>
          <a:custGeom>
            <a:avLst/>
            <a:gdLst/>
            <a:ahLst/>
            <a:cxnLst/>
            <a:rect r="r" b="b" t="t" l="l"/>
            <a:pathLst>
              <a:path h="10287000" w="2162224">
                <a:moveTo>
                  <a:pt x="0" y="0"/>
                </a:moveTo>
                <a:lnTo>
                  <a:pt x="2162224" y="0"/>
                </a:lnTo>
                <a:lnTo>
                  <a:pt x="216222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8518" t="-1952" r="-122236" b="-1952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63118" y="484989"/>
            <a:ext cx="4194876" cy="359158"/>
            <a:chOff x="0" y="0"/>
            <a:chExt cx="5593168" cy="478877"/>
          </a:xfrm>
        </p:grpSpPr>
        <p:sp>
          <p:nvSpPr>
            <p:cNvPr name="AutoShape 3" id="3"/>
            <p:cNvSpPr/>
            <p:nvPr/>
          </p:nvSpPr>
          <p:spPr>
            <a:xfrm rot="0">
              <a:off x="3107289" y="220389"/>
              <a:ext cx="2485879" cy="38100"/>
            </a:xfrm>
            <a:prstGeom prst="rect">
              <a:avLst/>
            </a:prstGeom>
            <a:solidFill>
              <a:srgbClr val="0B0B0B"/>
            </a:solidFill>
          </p:spPr>
        </p:sp>
        <p:sp>
          <p:nvSpPr>
            <p:cNvPr name="TextBox 4" id="4"/>
            <p:cNvSpPr txBox="true"/>
            <p:nvPr/>
          </p:nvSpPr>
          <p:spPr>
            <a:xfrm rot="0">
              <a:off x="0" y="57150"/>
              <a:ext cx="2072341" cy="421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99"/>
                </a:lnSpc>
              </a:pPr>
              <a:r>
                <a:rPr lang="en-US" sz="2399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05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90804" y="1537233"/>
            <a:ext cx="5290918" cy="7402662"/>
          </a:xfrm>
          <a:custGeom>
            <a:avLst/>
            <a:gdLst/>
            <a:ahLst/>
            <a:cxnLst/>
            <a:rect r="r" b="b" t="t" l="l"/>
            <a:pathLst>
              <a:path h="7402662" w="5290918">
                <a:moveTo>
                  <a:pt x="0" y="0"/>
                </a:moveTo>
                <a:lnTo>
                  <a:pt x="5290917" y="0"/>
                </a:lnTo>
                <a:lnTo>
                  <a:pt x="5290917" y="7402662"/>
                </a:lnTo>
                <a:lnTo>
                  <a:pt x="0" y="74026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125" t="0" r="-55125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285293" y="1818049"/>
            <a:ext cx="10273521" cy="6528442"/>
            <a:chOff x="0" y="0"/>
            <a:chExt cx="13698028" cy="8704589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38100"/>
              <a:ext cx="7577562" cy="22495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388"/>
                </a:lnSpc>
              </a:pPr>
              <a:r>
                <a:rPr lang="en-US" sz="3989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SystemComponents: Risk Management Expert System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955104"/>
              <a:ext cx="13698028" cy="57494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648441" indent="-324221" lvl="1">
                <a:lnSpc>
                  <a:spcPts val="3904"/>
                </a:lnSpc>
                <a:buFont typeface="Arial"/>
                <a:buChar char="•"/>
              </a:pPr>
              <a:r>
                <a:rPr lang="en-US" sz="300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Knowledge Base: S</a:t>
              </a:r>
              <a:r>
                <a:rPr lang="en-US" sz="300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tores construction-specific "Causal Chains" (Causes, Rules, and Risks).</a:t>
              </a:r>
            </a:p>
            <a:p>
              <a:pPr algn="r" marL="648441" indent="-324221" lvl="1">
                <a:lnSpc>
                  <a:spcPts val="3904"/>
                </a:lnSpc>
                <a:buFont typeface="Arial"/>
                <a:buChar char="•"/>
              </a:pPr>
              <a:r>
                <a:rPr lang="en-US" sz="300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Inference Engine: The processing core that links causes to risks using Forward &amp; Backward reasoning</a:t>
              </a:r>
              <a:r>
                <a:rPr lang="en-US" sz="300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.</a:t>
              </a:r>
            </a:p>
            <a:p>
              <a:pPr algn="r" marL="648441" indent="-324221" lvl="1">
                <a:lnSpc>
                  <a:spcPts val="3904"/>
                </a:lnSpc>
                <a:buFont typeface="Arial"/>
                <a:buChar char="•"/>
              </a:pPr>
              <a:r>
                <a:rPr lang="en-US" sz="300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User Inte</a:t>
              </a:r>
              <a:r>
                <a:rPr lang="en-US" sz="300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rface:</a:t>
              </a:r>
              <a:r>
                <a:rPr lang="en-US" sz="300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 Portal fo</a:t>
              </a:r>
              <a:r>
                <a:rPr lang="en-US" sz="300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r entering project symptoms and receiving "Risk Alarms" or explanations.</a:t>
              </a:r>
            </a:p>
            <a:p>
              <a:pPr algn="r" marL="648441" indent="-324221" lvl="1">
                <a:lnSpc>
                  <a:spcPts val="3904"/>
                </a:lnSpc>
                <a:buFont typeface="Arial"/>
                <a:buChar char="•"/>
              </a:pPr>
              <a:r>
                <a:rPr lang="en-US" sz="300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Maintenance Tool: Allows experts to update risk rules easily as market regulations change.</a:t>
              </a:r>
            </a:p>
            <a:p>
              <a:pPr algn="r">
                <a:lnSpc>
                  <a:spcPts val="3904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1647394" y="8977995"/>
            <a:ext cx="5611906" cy="280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AI </a:t>
            </a: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in Construction Risk Management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0B0B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204449" y="7672767"/>
            <a:ext cx="7076127" cy="20307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7919"/>
              </a:lnSpc>
            </a:pPr>
            <a:r>
              <a:rPr lang="en-US" sz="7199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Implementation Steps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2355909" y="509162"/>
            <a:ext cx="5611906" cy="280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2100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AI </a:t>
            </a:r>
            <a:r>
              <a:rPr lang="en-US" sz="2100">
                <a:solidFill>
                  <a:srgbClr val="FFFFFF"/>
                </a:solidFill>
                <a:latin typeface="Radley"/>
                <a:ea typeface="Radley"/>
                <a:cs typeface="Radley"/>
                <a:sym typeface="Radley"/>
              </a:rPr>
              <a:t>in Construction Risk Management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3064424" y="1028700"/>
            <a:ext cx="4194876" cy="359158"/>
            <a:chOff x="0" y="0"/>
            <a:chExt cx="5593168" cy="478877"/>
          </a:xfrm>
        </p:grpSpPr>
        <p:sp>
          <p:nvSpPr>
            <p:cNvPr name="AutoShape 5" id="5"/>
            <p:cNvSpPr/>
            <p:nvPr/>
          </p:nvSpPr>
          <p:spPr>
            <a:xfrm rot="0">
              <a:off x="3107289" y="220389"/>
              <a:ext cx="2485879" cy="38100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57150"/>
              <a:ext cx="2072341" cy="421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99"/>
                </a:lnSpc>
              </a:pPr>
              <a:r>
                <a:rPr lang="en-US" sz="239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06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1944316"/>
            <a:ext cx="5080139" cy="1361645"/>
            <a:chOff x="0" y="0"/>
            <a:chExt cx="6773519" cy="181552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791882"/>
              <a:ext cx="6773519" cy="10236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84"/>
                </a:lnSpc>
              </a:pPr>
              <a:r>
                <a:rPr lang="en-US" sz="244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G</a:t>
              </a:r>
              <a:r>
                <a:rPr lang="en-US" sz="244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athering risk-related rules from construction domain experts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19050"/>
              <a:ext cx="6773519" cy="5339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96"/>
                </a:lnSpc>
              </a:pPr>
              <a:r>
                <a:rPr lang="en-US" sz="2612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KNOWLEDGE ACQU</a:t>
              </a:r>
              <a:r>
                <a:rPr lang="en-US" sz="2612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ISITION: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28700" y="4020605"/>
            <a:ext cx="5080139" cy="1753922"/>
            <a:chOff x="0" y="0"/>
            <a:chExt cx="6773519" cy="2338563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791882"/>
              <a:ext cx="6773519" cy="15466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84"/>
                </a:lnSpc>
              </a:pPr>
              <a:r>
                <a:rPr lang="en-US" sz="244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Cho</a:t>
              </a:r>
              <a:r>
                <a:rPr lang="en-US" sz="244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osing the best representation (Frame, Rules, or Logic) based on project complexity.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19050"/>
              <a:ext cx="6773519" cy="5339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96"/>
                </a:lnSpc>
              </a:pPr>
              <a:r>
                <a:rPr lang="en-US" sz="2612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SCHEM</a:t>
              </a:r>
              <a:r>
                <a:rPr lang="en-US" sz="2612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E SELECTION: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28700" y="6727386"/>
            <a:ext cx="5080139" cy="1365135"/>
            <a:chOff x="0" y="0"/>
            <a:chExt cx="6773519" cy="182018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796536"/>
              <a:ext cx="6773519" cy="10236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84"/>
                </a:lnSpc>
              </a:pPr>
              <a:r>
                <a:rPr lang="en-US" sz="244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T</a:t>
              </a:r>
              <a:r>
                <a:rPr lang="en-US" sz="244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ransforming raw expertise into the chosen format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19050"/>
              <a:ext cx="6773519" cy="5339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96"/>
                </a:lnSpc>
              </a:pPr>
              <a:r>
                <a:rPr lang="en-US" sz="2612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KNOWLED</a:t>
              </a:r>
              <a:r>
                <a:rPr lang="en-US" sz="2612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GE MODELING: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0820404" y="1944316"/>
            <a:ext cx="5080139" cy="1365135"/>
            <a:chOff x="0" y="0"/>
            <a:chExt cx="6773519" cy="182018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796536"/>
              <a:ext cx="6773519" cy="10236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84"/>
                </a:lnSpc>
              </a:pPr>
              <a:r>
                <a:rPr lang="en-US" sz="244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C</a:t>
              </a:r>
              <a:r>
                <a:rPr lang="en-US" sz="244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oding the Inference Engine to navigate the data (Forward &amp;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19050"/>
              <a:ext cx="6773519" cy="5339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96"/>
                </a:lnSpc>
              </a:pPr>
              <a:r>
                <a:rPr lang="en-US" sz="2612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EN</a:t>
              </a:r>
              <a:r>
                <a:rPr lang="en-US" sz="2612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GINE DEVELOPMENT: 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0820404" y="4020605"/>
            <a:ext cx="5080139" cy="1757413"/>
            <a:chOff x="0" y="0"/>
            <a:chExt cx="6773519" cy="2343217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796536"/>
              <a:ext cx="6773519" cy="15466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84"/>
                </a:lnSpc>
              </a:pPr>
              <a:r>
                <a:rPr lang="en-US" sz="244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Test</a:t>
              </a:r>
              <a:r>
                <a:rPr lang="en-US" sz="2449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ing the system accuracy using real-world construction case scenarios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-19050"/>
              <a:ext cx="6773519" cy="5339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96"/>
                </a:lnSpc>
              </a:pPr>
              <a:r>
                <a:rPr lang="en-US" sz="2612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SYST</a:t>
              </a:r>
              <a:r>
                <a:rPr lang="en-US" sz="2612">
                  <a:solidFill>
                    <a:srgbClr val="FFFFFF"/>
                  </a:solidFill>
                  <a:latin typeface="Radley"/>
                  <a:ea typeface="Radley"/>
                  <a:cs typeface="Radley"/>
                  <a:sym typeface="Radley"/>
                </a:rPr>
                <a:t>EM VALIDATION: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8929" r="-51196" b="-129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849121"/>
            <a:ext cx="7362310" cy="359158"/>
            <a:chOff x="0" y="0"/>
            <a:chExt cx="9816413" cy="478877"/>
          </a:xfrm>
        </p:grpSpPr>
        <p:sp>
          <p:nvSpPr>
            <p:cNvPr name="AutoShape 4" id="4"/>
            <p:cNvSpPr/>
            <p:nvPr/>
          </p:nvSpPr>
          <p:spPr>
            <a:xfrm rot="0">
              <a:off x="0" y="220389"/>
              <a:ext cx="2485879" cy="38100"/>
            </a:xfrm>
            <a:prstGeom prst="rect">
              <a:avLst/>
            </a:prstGeom>
            <a:solidFill>
              <a:srgbClr val="0B0B0B"/>
            </a:solidFill>
          </p:spPr>
        </p:sp>
        <p:sp>
          <p:nvSpPr>
            <p:cNvPr name="TextBox 5" id="5"/>
            <p:cNvSpPr txBox="true"/>
            <p:nvPr/>
          </p:nvSpPr>
          <p:spPr>
            <a:xfrm rot="0">
              <a:off x="3426073" y="57150"/>
              <a:ext cx="6390341" cy="421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99"/>
                </a:lnSpc>
              </a:pPr>
              <a:r>
                <a:rPr lang="en-US" sz="2399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07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66349" y="1225618"/>
            <a:ext cx="5936607" cy="2875296"/>
            <a:chOff x="0" y="0"/>
            <a:chExt cx="7915476" cy="3833727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28575"/>
              <a:ext cx="7915476" cy="4986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96"/>
                </a:lnSpc>
              </a:pPr>
              <a:r>
                <a:rPr lang="en-US" sz="263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Forward Reasoning (Data-Driven)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887128"/>
              <a:ext cx="7915476" cy="29465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434657" indent="-217328" lvl="1">
                <a:lnSpc>
                  <a:spcPts val="2617"/>
                </a:lnSpc>
                <a:buFont typeface="Arial"/>
                <a:buChar char="•"/>
              </a:pPr>
              <a:r>
                <a:rPr lang="en-US" sz="201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Concept: Starts from Known Facts (Causes) to reach New Conclusions (Risks).</a:t>
              </a:r>
            </a:p>
            <a:p>
              <a:pPr algn="l" marL="434657" indent="-217328" lvl="1">
                <a:lnSpc>
                  <a:spcPts val="2617"/>
                </a:lnSpc>
                <a:buFont typeface="Arial"/>
                <a:buChar char="•"/>
              </a:pPr>
              <a:r>
                <a:rPr lang="en-US" sz="201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Usage: Used for Risk Prediction — "If these problems exist, what will happen next?"</a:t>
              </a:r>
            </a:p>
            <a:p>
              <a:pPr algn="l" marL="434657" indent="-217328" lvl="1">
                <a:lnSpc>
                  <a:spcPts val="2617"/>
                </a:lnSpc>
                <a:buFont typeface="Arial"/>
                <a:buChar char="•"/>
              </a:pPr>
              <a:r>
                <a:rPr lang="en-US" sz="201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Direction: From Left to Right (Symptoms → Outcome).</a:t>
              </a:r>
            </a:p>
            <a:p>
              <a:pPr algn="l">
                <a:lnSpc>
                  <a:spcPts val="2227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028700" y="8977995"/>
            <a:ext cx="5611906" cy="280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AI </a:t>
            </a: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in Construction Risk Management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9861699" y="1028700"/>
            <a:ext cx="5924306" cy="7794660"/>
          </a:xfrm>
          <a:custGeom>
            <a:avLst/>
            <a:gdLst/>
            <a:ahLst/>
            <a:cxnLst/>
            <a:rect r="r" b="b" t="t" l="l"/>
            <a:pathLst>
              <a:path h="7794660" w="5924306">
                <a:moveTo>
                  <a:pt x="0" y="0"/>
                </a:moveTo>
                <a:lnTo>
                  <a:pt x="5924306" y="0"/>
                </a:lnTo>
                <a:lnTo>
                  <a:pt x="5924306" y="7794660"/>
                </a:lnTo>
                <a:lnTo>
                  <a:pt x="0" y="77946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5944" t="-8458" r="-7567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8929" r="-51196" b="-12946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849121"/>
            <a:ext cx="7352785" cy="359158"/>
            <a:chOff x="0" y="0"/>
            <a:chExt cx="9803713" cy="478877"/>
          </a:xfrm>
        </p:grpSpPr>
        <p:sp>
          <p:nvSpPr>
            <p:cNvPr name="AutoShape 4" id="4"/>
            <p:cNvSpPr/>
            <p:nvPr/>
          </p:nvSpPr>
          <p:spPr>
            <a:xfrm rot="0">
              <a:off x="0" y="220389"/>
              <a:ext cx="2485879" cy="38100"/>
            </a:xfrm>
            <a:prstGeom prst="rect">
              <a:avLst/>
            </a:prstGeom>
            <a:solidFill>
              <a:srgbClr val="0B0B0B"/>
            </a:solidFill>
          </p:spPr>
        </p:sp>
        <p:sp>
          <p:nvSpPr>
            <p:cNvPr name="TextBox 5" id="5"/>
            <p:cNvSpPr txBox="true"/>
            <p:nvPr/>
          </p:nvSpPr>
          <p:spPr>
            <a:xfrm rot="0">
              <a:off x="3413373" y="57150"/>
              <a:ext cx="6390341" cy="421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99"/>
                </a:lnSpc>
              </a:pPr>
              <a:r>
                <a:rPr lang="en-US" sz="2399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08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6802956" y="1398921"/>
            <a:ext cx="10674301" cy="7438851"/>
          </a:xfrm>
          <a:custGeom>
            <a:avLst/>
            <a:gdLst/>
            <a:ahLst/>
            <a:cxnLst/>
            <a:rect r="r" b="b" t="t" l="l"/>
            <a:pathLst>
              <a:path h="7438851" w="10674301">
                <a:moveTo>
                  <a:pt x="0" y="0"/>
                </a:moveTo>
                <a:lnTo>
                  <a:pt x="10674302" y="0"/>
                </a:lnTo>
                <a:lnTo>
                  <a:pt x="10674302" y="7438850"/>
                </a:lnTo>
                <a:lnTo>
                  <a:pt x="0" y="74388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583" t="0" r="-1218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866349" y="1225618"/>
            <a:ext cx="5936607" cy="2875296"/>
            <a:chOff x="0" y="0"/>
            <a:chExt cx="7915476" cy="3833727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28575"/>
              <a:ext cx="7915476" cy="4986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96"/>
                </a:lnSpc>
              </a:pPr>
              <a:r>
                <a:rPr lang="en-US" sz="263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Backward Reasoning (Goal-Driven)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887128"/>
              <a:ext cx="7915476" cy="29465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434657" indent="-217328" lvl="1">
                <a:lnSpc>
                  <a:spcPts val="2617"/>
                </a:lnSpc>
                <a:buFont typeface="Arial"/>
                <a:buChar char="•"/>
              </a:pPr>
              <a:r>
                <a:rPr lang="en-US" sz="201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Concept: Starts from a Specific Goal (Risk) and works backward to find the Root Causes.</a:t>
              </a:r>
            </a:p>
            <a:p>
              <a:pPr algn="l" marL="434657" indent="-217328" lvl="1">
                <a:lnSpc>
                  <a:spcPts val="2617"/>
                </a:lnSpc>
                <a:buFont typeface="Arial"/>
                <a:buChar char="•"/>
              </a:pPr>
              <a:r>
                <a:rPr lang="en-US" sz="201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Usage: Used for Risk Validation — "This risk happened, but what exactly triggered it?"</a:t>
              </a:r>
            </a:p>
            <a:p>
              <a:pPr algn="l" marL="434657" indent="-217328" lvl="1">
                <a:lnSpc>
                  <a:spcPts val="2617"/>
                </a:lnSpc>
                <a:buFont typeface="Arial"/>
                <a:buChar char="•"/>
              </a:pPr>
              <a:r>
                <a:rPr lang="en-US" sz="2013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Direction: From Right to Left (Outcome → Evidence).</a:t>
              </a:r>
            </a:p>
            <a:p>
              <a:pPr algn="l">
                <a:lnSpc>
                  <a:spcPts val="2227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28700" y="8977995"/>
            <a:ext cx="5611906" cy="280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AI </a:t>
            </a: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in Construction Risk Management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79805" y="1445008"/>
            <a:ext cx="7050601" cy="9440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44"/>
              </a:lnSpc>
            </a:pPr>
            <a:r>
              <a:rPr lang="en-US" sz="6586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Why</a:t>
            </a:r>
            <a:r>
              <a:rPr lang="en-US" sz="6586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 We Use Both?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898908" y="3544811"/>
            <a:ext cx="13131442" cy="5155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32"/>
              </a:lnSpc>
            </a:pP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The 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Syst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em 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c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ombines Forward &amp; Backward to cover the full Project Lifecycle:</a:t>
            </a:r>
          </a:p>
          <a:p>
            <a:pPr algn="l" marL="702840" indent="-351420" lvl="1">
              <a:lnSpc>
                <a:spcPts val="4232"/>
              </a:lnSpc>
              <a:buFont typeface="Arial"/>
              <a:buChar char="•"/>
            </a:pP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Forward (Predictive):</a:t>
            </a:r>
          </a:p>
          <a:p>
            <a:pPr algn="l" marL="1405679" indent="-468560" lvl="2">
              <a:lnSpc>
                <a:spcPts val="4232"/>
              </a:lnSpc>
              <a:buFont typeface="Arial"/>
              <a:buChar char="⚬"/>
            </a:pP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Function: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 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Inp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ut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s c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auses → Predicts future risks.</a:t>
            </a:r>
          </a:p>
          <a:p>
            <a:pPr algn="l" marL="1405679" indent="-468560" lvl="2">
              <a:lnSpc>
                <a:spcPts val="4232"/>
              </a:lnSpc>
              <a:buFont typeface="Arial"/>
              <a:buChar char="⚬"/>
            </a:pP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Goal: "Early Warning" to avoid disaster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s befor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e they happen.</a:t>
            </a:r>
          </a:p>
          <a:p>
            <a:pPr algn="l" marL="702840" indent="-351420" lvl="1">
              <a:lnSpc>
                <a:spcPts val="4232"/>
              </a:lnSpc>
              <a:buFont typeface="Arial"/>
              <a:buChar char="•"/>
            </a:pP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Backward (Diagnostic):</a:t>
            </a:r>
          </a:p>
          <a:p>
            <a:pPr algn="l" marL="1405679" indent="-468560" lvl="2">
              <a:lnSpc>
                <a:spcPts val="4232"/>
              </a:lnSpc>
              <a:buFont typeface="Arial"/>
              <a:buChar char="⚬"/>
            </a:pP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Fun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ction: Inputs a risk → Validates root causes.</a:t>
            </a:r>
          </a:p>
          <a:p>
            <a:pPr algn="l" marL="1405679" indent="-468560" lvl="2">
              <a:lnSpc>
                <a:spcPts val="4232"/>
              </a:lnSpc>
              <a:buFont typeface="Arial"/>
              <a:buChar char="⚬"/>
            </a:pP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Goa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l: "Root-C</a:t>
            </a:r>
            <a:r>
              <a:rPr lang="en-US" sz="3255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ause Analysis" to understand why a failure occurred.</a:t>
            </a:r>
          </a:p>
          <a:p>
            <a:pPr algn="l">
              <a:lnSpc>
                <a:spcPts val="3272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3083474" y="1028700"/>
            <a:ext cx="4194876" cy="359158"/>
            <a:chOff x="0" y="0"/>
            <a:chExt cx="5593168" cy="478877"/>
          </a:xfrm>
        </p:grpSpPr>
        <p:sp>
          <p:nvSpPr>
            <p:cNvPr name="AutoShape 5" id="5"/>
            <p:cNvSpPr/>
            <p:nvPr/>
          </p:nvSpPr>
          <p:spPr>
            <a:xfrm rot="0">
              <a:off x="3107289" y="220389"/>
              <a:ext cx="2485879" cy="38100"/>
            </a:xfrm>
            <a:prstGeom prst="rect">
              <a:avLst/>
            </a:prstGeom>
            <a:solidFill>
              <a:srgbClr val="0B0B0B"/>
            </a:solid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57150"/>
              <a:ext cx="2072341" cy="4217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399"/>
                </a:lnSpc>
              </a:pPr>
              <a:r>
                <a:rPr lang="en-US" sz="2399">
                  <a:solidFill>
                    <a:srgbClr val="0B0B0B"/>
                  </a:solidFill>
                  <a:latin typeface="Radley"/>
                  <a:ea typeface="Radley"/>
                  <a:cs typeface="Radley"/>
                  <a:sym typeface="Radley"/>
                </a:rPr>
                <a:t>09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1647394" y="8977995"/>
            <a:ext cx="5611906" cy="280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AI </a:t>
            </a:r>
            <a:r>
              <a:rPr lang="en-US" sz="2100">
                <a:solidFill>
                  <a:srgbClr val="0B0B0B"/>
                </a:solidFill>
                <a:latin typeface="Radley"/>
                <a:ea typeface="Radley"/>
                <a:cs typeface="Radley"/>
                <a:sym typeface="Radley"/>
              </a:rPr>
              <a:t>in Construction Risk Management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0" y="0"/>
            <a:ext cx="2162224" cy="10287000"/>
          </a:xfrm>
          <a:custGeom>
            <a:avLst/>
            <a:gdLst/>
            <a:ahLst/>
            <a:cxnLst/>
            <a:rect r="r" b="b" t="t" l="l"/>
            <a:pathLst>
              <a:path h="10287000" w="2162224">
                <a:moveTo>
                  <a:pt x="0" y="0"/>
                </a:moveTo>
                <a:lnTo>
                  <a:pt x="2162224" y="0"/>
                </a:lnTo>
                <a:lnTo>
                  <a:pt x="216222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8518" t="-1952" r="-122236" b="-1952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DAHIH8fWgRo</dc:identifier>
  <dcterms:modified xsi:type="dcterms:W3CDTF">2011-08-01T06:04:30Z</dcterms:modified>
  <cp:revision>1</cp:revision>
  <dc:title>Black and White Simple Business Plan Presentation</dc:title>
</cp:coreProperties>
</file>