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57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300" r:id="rId17"/>
    <p:sldId id="301" r:id="rId18"/>
    <p:sldId id="302" r:id="rId19"/>
    <p:sldId id="303" r:id="rId20"/>
    <p:sldId id="304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05" r:id="rId29"/>
    <p:sldId id="306" r:id="rId30"/>
    <p:sldId id="30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86" autoAdjust="0"/>
  </p:normalViewPr>
  <p:slideViewPr>
    <p:cSldViewPr>
      <p:cViewPr varScale="1">
        <p:scale>
          <a:sx n="113" d="100"/>
          <a:sy n="113" d="100"/>
        </p:scale>
        <p:origin x="14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>
      <p:cViewPr varScale="1">
        <p:scale>
          <a:sx n="56" d="100"/>
          <a:sy n="56" d="100"/>
        </p:scale>
        <p:origin x="-285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ssain Alibrahim, Dr." userId="d513ed68-4c96-46dc-a895-48418469c34d" providerId="ADAL" clId="{A72AFCF4-1B18-554C-977D-BB19894C0902}"/>
    <pc:docChg chg="modSld">
      <pc:chgData name="Hussain Alibrahim, Dr." userId="d513ed68-4c96-46dc-a895-48418469c34d" providerId="ADAL" clId="{A72AFCF4-1B18-554C-977D-BB19894C0902}" dt="2026-05-05T21:18:36.350" v="0" actId="207"/>
      <pc:docMkLst>
        <pc:docMk/>
      </pc:docMkLst>
      <pc:sldChg chg="modSp mod">
        <pc:chgData name="Hussain Alibrahim, Dr." userId="d513ed68-4c96-46dc-a895-48418469c34d" providerId="ADAL" clId="{A72AFCF4-1B18-554C-977D-BB19894C0902}" dt="2026-05-05T21:18:36.350" v="0" actId="207"/>
        <pc:sldMkLst>
          <pc:docMk/>
          <pc:sldMk cId="0" sldId="304"/>
        </pc:sldMkLst>
        <pc:spChg chg="mod">
          <ac:chgData name="Hussain Alibrahim, Dr." userId="d513ed68-4c96-46dc-a895-48418469c34d" providerId="ADAL" clId="{A72AFCF4-1B18-554C-977D-BB19894C0902}" dt="2026-05-05T21:18:36.350" v="0" actId="207"/>
          <ac:spMkLst>
            <pc:docMk/>
            <pc:sldMk cId="0" sldId="304"/>
            <ac:spMk id="22530" creationId="{EEA60087-0D2D-9486-2902-78F694B32A4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FD0257-D82D-CB67-C31C-FC6750EA72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56D24-0F6E-C261-6204-5DF8051539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AA9B0AA-E3BA-A141-B7B9-447BACFC75B0}" type="datetimeFigureOut">
              <a:rPr lang="en-US"/>
              <a:pPr>
                <a:defRPr/>
              </a:pPr>
              <a:t>5/5/26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2FF17-BA59-F018-E05D-B70C381DA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20256-D47A-DD84-071D-068C733BAB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FB5F01D-C7F2-4845-BAB2-045578A03D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>
            <a:extLst>
              <a:ext uri="{FF2B5EF4-FFF2-40B4-BE49-F238E27FC236}">
                <a16:creationId xmlns:a16="http://schemas.microsoft.com/office/drawing/2014/main" id="{164917A7-0710-D66F-73D1-A027243D7F7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1905000"/>
            <a:ext cx="34290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b="1" dirty="0">
                <a:solidFill>
                  <a:srgbClr val="007DC4"/>
                </a:solidFill>
                <a:latin typeface="Tw Cen MT" pitchFamily="34" charset="0"/>
              </a:rPr>
              <a:t>C H A P T E R  7</a:t>
            </a: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9AEA6796-6B60-84A6-F06E-6FB3CD4D727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514600"/>
            <a:ext cx="34290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 dirty="0">
                <a:latin typeface="Tw Cen MT" pitchFamily="34" charset="0"/>
              </a:rPr>
              <a:t>Lists and Tuples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FAE593-D38B-18FA-9656-B35B41C9E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00463" y="609600"/>
            <a:ext cx="4956175" cy="54244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0761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378BB59-2F29-7A0D-9FDE-3A19996991B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DB498-383E-174F-A0D4-5D9B667062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85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E962BEF4-39FF-E757-5D56-CDDFA1974B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32433-48C3-524C-AEAF-FC3B4AA93E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506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Tx/>
              <a:buFont typeface="Arial" panose="020B0604020202020204" pitchFamily="34" charset="0"/>
              <a:buChar char="•"/>
              <a:defRPr/>
            </a:lvl1pPr>
            <a:lvl2pPr marL="742950" indent="-285750">
              <a:buClrTx/>
              <a:buFont typeface="Arial" panose="020B0604020202020204" pitchFamily="34" charset="0"/>
              <a:buChar char="•"/>
              <a:defRPr/>
            </a:lvl2pPr>
            <a:lvl3pPr marL="1143000" indent="-228600">
              <a:buClrTx/>
              <a:buFont typeface="Arial" panose="020B0604020202020204" pitchFamily="34" charset="0"/>
              <a:buChar char="•"/>
              <a:defRPr/>
            </a:lvl3pPr>
            <a:lvl4pPr marL="1600200" indent="-228600">
              <a:buClrTx/>
              <a:buFont typeface="Arial" panose="020B0604020202020204" pitchFamily="34" charset="0"/>
              <a:buChar char="•"/>
              <a:defRPr/>
            </a:lvl4pPr>
            <a:lvl5pPr marL="2057400" indent="-228600">
              <a:buClrTx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e-IL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55BFB96-E7B2-18C6-F526-E85A5861BD7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300CA-CCC9-F142-9961-FDE0341FFA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50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AC55F468-008F-AA74-F1E4-126296725D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A451F-477C-DC49-A3B9-FF67C47D6B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56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A929B1A-F2AF-5667-B476-01595530CD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B301C-F9F8-9849-ACAA-EB7FCBAE3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89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F6CE1B9-25F2-648D-DD96-5E819903E8D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94476-52BD-C34F-81A6-4A00E96DAB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555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619D5607-912B-215A-BFF0-4EF7B08B8DB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46121-431C-A74B-92B3-052EF363D5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3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C10FA7F-5F36-83F0-E9D2-58542E6585C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4C3AC-1CB3-4949-A129-082B95FEAC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4835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ACF74BD-F421-2FE6-363F-4E91552C697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040E7-0BCC-C74D-B008-56AE7312EA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325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3730DDD-6CEC-7691-5978-8C22A05AC21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C6AB4-FDF9-5647-A4EA-F793B02305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874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9EBBEE6-3BA6-3E1A-31E6-01D0DFDDA1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3457284-C441-2B5D-7E6D-46DA4AEFA6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0518C38E-9AF8-0B90-5845-CD9FB05374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24000" y="6465888"/>
            <a:ext cx="3124200" cy="304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dirty="0">
                <a:latin typeface="Century Gothic" pitchFamily="34" charset="0"/>
                <a:ea typeface="ヒラギノ角ゴ Pro W3" pitchFamily="1" charset="-128"/>
              </a:rPr>
              <a:t>Copyright © 2023 Pearson Education, Inc.</a:t>
            </a: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2B2168C8-FFBE-6A41-5A8C-B755D90EC3D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7597CAB-6F26-0644-847B-1A025A40D4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0" name="Picture 2">
            <a:extLst>
              <a:ext uri="{FF2B5EF4-FFF2-40B4-BE49-F238E27FC236}">
                <a16:creationId xmlns:a16="http://schemas.microsoft.com/office/drawing/2014/main" id="{3427AE89-2ED3-2212-75F9-F9EEBB55C5B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6400800"/>
            <a:ext cx="142081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BA7A991-3A7D-35AC-4C19-66A2EDD6A2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Lists Are Mutable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C6461020-8B0F-D225-68F5-2FD86F96BF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Mutable sequence: the items in the sequence can be changed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Lists are mutable, and so their elements can be changed</a:t>
            </a:r>
          </a:p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An expression such as </a:t>
            </a:r>
          </a:p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	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list[1] = new_value</a:t>
            </a:r>
            <a:r>
              <a:rPr lang="en-US" altLang="en-US" sz="2800">
                <a:cs typeface="Courier New" panose="02070309020205020404" pitchFamily="49" charset="0"/>
              </a:rPr>
              <a:t> can be used to assign a new value to a list element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Must use a valid index to prevent raising of an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en-US" altLang="en-US" sz="2400">
                <a:cs typeface="Courier New" panose="02070309020205020404" pitchFamily="49" charset="0"/>
              </a:rPr>
              <a:t> exception</a:t>
            </a:r>
            <a:endParaRPr lang="en-US" altLang="en-US" sz="24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4F0187B-7AFA-E695-1F72-E5AFF10E8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Concatenating Lists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41F1AB0C-620B-A8A2-3EC1-D71A519406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/>
              <a:t>Concatenate</a:t>
            </a:r>
            <a:r>
              <a:rPr lang="en-US" altLang="en-US"/>
              <a:t>: join two things together </a:t>
            </a:r>
          </a:p>
          <a:p>
            <a:pPr>
              <a:buFontTx/>
              <a:buChar char="•"/>
            </a:pPr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altLang="en-US"/>
              <a:t> operator can be used to concatenate two lists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altLang="en-US"/>
              <a:t>Cannot concatenate a list with another data type, such as a number</a:t>
            </a:r>
          </a:p>
          <a:p>
            <a:pPr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en-US" altLang="en-US">
                <a:cs typeface="Courier New" panose="02070309020205020404" pitchFamily="49" charset="0"/>
              </a:rPr>
              <a:t> augmented assignment operator can also be used to concatenate lists</a:t>
            </a:r>
            <a:endParaRPr lang="he-IL" altLang="en-US"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D1B1B50B-A8CD-833F-03E6-AF3F41777E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Slicing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13192D16-83C3-A194-ED23-CB584C1D77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 u="sng"/>
              <a:t>Slice</a:t>
            </a:r>
            <a:r>
              <a:rPr lang="en-US" altLang="en-US" sz="2800"/>
              <a:t>: a span of items that are taken from a sequence</a:t>
            </a:r>
          </a:p>
          <a:p>
            <a:pPr lvl="1"/>
            <a:r>
              <a:rPr lang="en-US" altLang="en-US" sz="2400"/>
              <a:t>List slicing format: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Span is a list containing copies of elements from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altLang="en-US" sz="2400">
                <a:cs typeface="Courier New" panose="02070309020205020404" pitchFamily="49" charset="0"/>
              </a:rPr>
              <a:t> up to, but not including,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endParaRPr lang="en-US" altLang="en-US" sz="2400" i="1">
              <a:cs typeface="Courier New" panose="02070309020205020404" pitchFamily="49" charset="0"/>
            </a:endParaRPr>
          </a:p>
          <a:p>
            <a:pPr lvl="2">
              <a:buFontTx/>
              <a:buChar char="•"/>
            </a:pPr>
            <a:r>
              <a:rPr lang="en-US" altLang="en-US" sz="2000">
                <a:cs typeface="Courier New" panose="02070309020205020404" pitchFamily="49" charset="0"/>
              </a:rPr>
              <a:t>If </a:t>
            </a:r>
            <a:r>
              <a:rPr lang="en-US" altLang="en-US" sz="2000" i="1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altLang="en-US" sz="2000">
                <a:cs typeface="Courier New" panose="02070309020205020404" pitchFamily="49" charset="0"/>
              </a:rPr>
              <a:t> not specified,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altLang="en-US" sz="2000">
                <a:cs typeface="Courier New" panose="02070309020205020404" pitchFamily="49" charset="0"/>
              </a:rPr>
              <a:t> is used for start index</a:t>
            </a:r>
          </a:p>
          <a:p>
            <a:pPr lvl="2">
              <a:buFontTx/>
              <a:buChar char="•"/>
            </a:pPr>
            <a:r>
              <a:rPr lang="en-US" altLang="en-US" sz="2000">
                <a:cs typeface="Courier New" panose="02070309020205020404" pitchFamily="49" charset="0"/>
              </a:rPr>
              <a:t>If </a:t>
            </a:r>
            <a:r>
              <a:rPr lang="en-US" altLang="en-US" sz="2000" i="1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altLang="en-US" sz="2000">
                <a:cs typeface="Courier New" panose="02070309020205020404" pitchFamily="49" charset="0"/>
              </a:rPr>
              <a:t> not specified,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len(list)</a:t>
            </a:r>
            <a:r>
              <a:rPr lang="en-US" altLang="en-US" sz="2000">
                <a:cs typeface="Courier New" panose="02070309020205020404" pitchFamily="49" charset="0"/>
              </a:rPr>
              <a:t> is used for end index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Slicing expressions can include a step value and negative indexes relative to end of list</a:t>
            </a:r>
            <a:endParaRPr lang="he-IL" altLang="en-US" sz="24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7D49375-23BB-7495-FCFB-C8D1DDB6A3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Finding Items in Lists with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altLang="en-US"/>
              <a:t> Operator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A1C31287-9B98-08E9-2219-833008DEDB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You can use 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altLang="en-US" sz="2800"/>
              <a:t> operator to determine whether an item is contained in a list</a:t>
            </a:r>
          </a:p>
          <a:p>
            <a:pPr lvl="1"/>
            <a:r>
              <a:rPr lang="en-US" altLang="en-US" sz="2400"/>
              <a:t>General format: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Returns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altLang="en-US" sz="2400">
                <a:cs typeface="Courier New" panose="02070309020205020404" pitchFamily="49" charset="0"/>
              </a:rPr>
              <a:t> if the item is in the list, or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altLang="en-US" sz="2400">
                <a:cs typeface="Courier New" panose="02070309020205020404" pitchFamily="49" charset="0"/>
              </a:rPr>
              <a:t> if it is not in the list</a:t>
            </a:r>
          </a:p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Similarly you can use 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not in</a:t>
            </a:r>
            <a:r>
              <a:rPr lang="en-US" altLang="en-US" sz="2800">
                <a:cs typeface="Courier New" panose="02070309020205020404" pitchFamily="49" charset="0"/>
              </a:rPr>
              <a:t> operator to determine whether an item is not in a list</a:t>
            </a:r>
            <a:endParaRPr lang="he-IL" altLang="en-US" sz="2800"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70C7B08A-EB00-F311-82C8-F1168CE31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Methods and Useful Built-in Functions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2E8F5DCB-A6F4-45C7-A32D-60989AF7A9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append(</a:t>
            </a:r>
            <a:r>
              <a:rPr lang="en-US" altLang="en-US" sz="2800" i="1" u="sng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en-US" sz="2800">
                <a:cs typeface="Courier New" panose="02070309020205020404" pitchFamily="49" charset="0"/>
              </a:rPr>
              <a:t>: used to add items to a list – </a:t>
            </a:r>
            <a:r>
              <a:rPr lang="en-US" altLang="en-US" sz="2800" i="1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sz="2800">
                <a:cs typeface="Courier New" panose="02070309020205020404" pitchFamily="49" charset="0"/>
              </a:rPr>
              <a:t> is appended to the end of the existing list</a:t>
            </a:r>
          </a:p>
          <a:p>
            <a:pPr eaLnBrk="1" hangingPunct="1">
              <a:buFontTx/>
              <a:buChar char="•"/>
            </a:pP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count(</a:t>
            </a:r>
            <a:r>
              <a:rPr lang="en-US" altLang="en-US" sz="2800" i="1" u="sng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en-US" sz="2800">
                <a:cs typeface="Courier New" panose="02070309020205020404" pitchFamily="49" charset="0"/>
              </a:rPr>
              <a:t>: returns the number of times </a:t>
            </a:r>
            <a:r>
              <a:rPr lang="en-US" altLang="en-US" sz="2800" i="1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sz="2800">
                <a:cs typeface="Courier New" panose="02070309020205020404" pitchFamily="49" charset="0"/>
              </a:rPr>
              <a:t> appears in the list</a:t>
            </a:r>
            <a:endParaRPr lang="en-US" altLang="en-US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index(</a:t>
            </a:r>
            <a:r>
              <a:rPr lang="en-US" altLang="en-US" sz="2800" i="1" u="sng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en-US" sz="2800">
                <a:cs typeface="Courier New" panose="02070309020205020404" pitchFamily="49" charset="0"/>
              </a:rPr>
              <a:t>: used to determine where an item is located in a list 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Returns the index of the first element in the list containing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Raises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ValueError</a:t>
            </a:r>
            <a:r>
              <a:rPr lang="en-US" altLang="en-US" sz="2400">
                <a:cs typeface="Courier New" panose="02070309020205020404" pitchFamily="49" charset="0"/>
              </a:rPr>
              <a:t> exception if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sz="2400">
                <a:cs typeface="Courier New" panose="02070309020205020404" pitchFamily="49" charset="0"/>
              </a:rPr>
              <a:t> not in the list</a:t>
            </a:r>
            <a:endParaRPr lang="en-US" altLang="en-US" sz="24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224A073-8C2A-E8B2-4708-50992E7B3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Methods and Useful Built-in Functions (cont’d.)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56D82F69-596C-1B02-B0FB-86D0E623E9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insert(</a:t>
            </a:r>
            <a:r>
              <a:rPr lang="en-US" altLang="en-US" i="1" u="sng">
                <a:latin typeface="Courier New" panose="02070309020205020404" pitchFamily="49" charset="0"/>
                <a:cs typeface="Courier New" panose="02070309020205020404" pitchFamily="49" charset="0"/>
              </a:rPr>
              <a:t>index, item</a:t>
            </a: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en-US"/>
              <a:t>: used to insert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/>
              <a:t> at position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index</a:t>
            </a:r>
            <a:r>
              <a:rPr lang="en-US" altLang="en-US"/>
              <a:t> in the list</a:t>
            </a:r>
          </a:p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sort()</a:t>
            </a:r>
            <a:r>
              <a:rPr lang="en-US" altLang="en-US"/>
              <a:t>: used to sort the elements of the list in ascending order</a:t>
            </a:r>
          </a:p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remove(</a:t>
            </a:r>
            <a:r>
              <a:rPr lang="en-US" altLang="en-US" i="1" u="sng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en-US"/>
              <a:t>: removes the first occurrence of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altLang="en-US"/>
              <a:t> in the list</a:t>
            </a:r>
          </a:p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reverse()</a:t>
            </a:r>
            <a:r>
              <a:rPr lang="en-US" altLang="en-US"/>
              <a:t>: reverses the order of the elements in the list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270A5486-E815-BAB6-7515-789F3B6B06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Methods and Useful Built-in Functions (cont’d.)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54D80497-3DF9-C1F1-5D8D-9910BBDC2C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del </a:t>
            </a:r>
            <a:r>
              <a:rPr lang="en-US" altLang="en-US" sz="2800" u="sng">
                <a:cs typeface="Courier New" panose="02070309020205020404" pitchFamily="49" charset="0"/>
              </a:rPr>
              <a:t>statement</a:t>
            </a:r>
            <a:r>
              <a:rPr lang="en-US" altLang="en-US" sz="2800">
                <a:cs typeface="Courier New" panose="02070309020205020404" pitchFamily="49" charset="0"/>
              </a:rPr>
              <a:t>: removes an element from a specific index in a list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General format: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del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eaLnBrk="1" hangingPunct="1">
              <a:buFontTx/>
              <a:buChar char="•"/>
            </a:pP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altLang="en-US" sz="2800" u="sng">
                <a:cs typeface="Courier New" panose="02070309020205020404" pitchFamily="49" charset="0"/>
              </a:rPr>
              <a:t>function</a:t>
            </a:r>
            <a:r>
              <a:rPr lang="en-US" altLang="en-US" sz="2800">
                <a:cs typeface="Courier New" panose="02070309020205020404" pitchFamily="49" charset="0"/>
              </a:rPr>
              <a:t>: returns the sum of the values in a numeric sequence</a:t>
            </a:r>
          </a:p>
          <a:p>
            <a:pPr lvl="1" eaLnBrk="1" hangingPunct="1">
              <a:buFontTx/>
              <a:buChar char="•"/>
            </a:pPr>
            <a:r>
              <a:rPr lang="en-US" altLang="en-US" sz="2400">
                <a:cs typeface="Courier New" panose="02070309020205020404" pitchFamily="49" charset="0"/>
              </a:rPr>
              <a:t>Example</a:t>
            </a:r>
            <a:r>
              <a:rPr lang="en-US" altLang="en-US" sz="2400" u="sng">
                <a:cs typeface="Courier New" panose="02070309020205020404" pitchFamily="49" charset="0"/>
              </a:rPr>
              <a:t>: </a:t>
            </a:r>
            <a:r>
              <a:rPr lang="en-US" altLang="en-US" sz="2400" u="sng">
                <a:latin typeface="Courier New" panose="02070309020205020404" pitchFamily="49" charset="0"/>
                <a:cs typeface="Courier New" panose="02070309020205020404" pitchFamily="49" charset="0"/>
              </a:rPr>
              <a:t>total = sum(my_list)</a:t>
            </a:r>
          </a:p>
          <a:p>
            <a:pPr eaLnBrk="1" hangingPunct="1">
              <a:buFontTx/>
              <a:buChar char="•"/>
            </a:pP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min </a:t>
            </a:r>
            <a:r>
              <a:rPr lang="en-US" altLang="en-US" sz="2800" u="sng">
                <a:cs typeface="Courier New" panose="02070309020205020404" pitchFamily="49" charset="0"/>
              </a:rPr>
              <a:t>and</a:t>
            </a: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 max </a:t>
            </a:r>
            <a:r>
              <a:rPr lang="en-US" altLang="en-US" sz="2800" u="sng">
                <a:cs typeface="Courier New" panose="02070309020205020404" pitchFamily="49" charset="0"/>
              </a:rPr>
              <a:t>functions</a:t>
            </a:r>
            <a:r>
              <a:rPr lang="en-US" altLang="en-US" sz="2800">
                <a:cs typeface="Courier New" panose="02070309020205020404" pitchFamily="49" charset="0"/>
              </a:rPr>
              <a:t>: built-in functions that returns the item that has the lowest or highest value in a sequence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The sequence is passed as an argument </a:t>
            </a:r>
            <a:endParaRPr lang="en-US" altLang="en-US" sz="24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AC29F2EC-0650-2635-0C65-60685B02D2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Copying Lists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9636DC5C-CBDE-887E-B241-5C9F03EDDC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To make a copy of a list you must copy each element of the list</a:t>
            </a:r>
          </a:p>
          <a:p>
            <a:pPr lvl="1" eaLnBrk="1" hangingPunct="1"/>
            <a:r>
              <a:rPr lang="en-US" altLang="en-US"/>
              <a:t>Two methods to do this: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Creating a new empty list and using a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/>
              <a:t> loop to add a copy of each element from the original list to the new list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Creating a new empty list and concatenating the old list to the new empty list</a:t>
            </a:r>
            <a:endParaRPr lang="he-IL" altLang="en-US"/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D35CE315-35B2-7318-0D79-C575CE672A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Copying Lists (cont’d.)</a:t>
            </a:r>
          </a:p>
        </p:txBody>
      </p:sp>
      <p:pic>
        <p:nvPicPr>
          <p:cNvPr id="20483" name="Content Placeholder 3">
            <a:extLst>
              <a:ext uri="{FF2B5EF4-FFF2-40B4-BE49-F238E27FC236}">
                <a16:creationId xmlns:a16="http://schemas.microsoft.com/office/drawing/2014/main" id="{F9476DE6-EB74-3FAC-9343-266DA1C65F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213100"/>
            <a:ext cx="8229600" cy="130016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641CB742-FD23-716B-C4CB-12FA24E0DF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Processing Lists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CB50D9B2-5AB0-A58D-27FF-A3D8CB609F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List elements can be used in calculations</a:t>
            </a:r>
          </a:p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To calculate total of numeric values in a list use loop with accumulator variable</a:t>
            </a:r>
          </a:p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To average numeric values in a list: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Calculate total of the values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Divide total of the values by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len(list)</a:t>
            </a:r>
          </a:p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List can be passed as an argument to a function</a:t>
            </a: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93BC9738-5508-EF8E-B880-B6F959242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Topics</a:t>
            </a:r>
            <a:endParaRPr lang="he-IL" altLang="en-US"/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4C399EA9-92C0-D139-BA9F-BE37E02A43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Sequences</a:t>
            </a:r>
          </a:p>
          <a:p>
            <a:pPr>
              <a:buFontTx/>
              <a:buChar char="•"/>
            </a:pPr>
            <a:r>
              <a:rPr lang="en-US" altLang="en-US"/>
              <a:t>Introduction to Lists</a:t>
            </a:r>
          </a:p>
          <a:p>
            <a:pPr>
              <a:buFontTx/>
              <a:buChar char="•"/>
            </a:pPr>
            <a:r>
              <a:rPr lang="en-US" altLang="en-US"/>
              <a:t>List Slicing</a:t>
            </a:r>
          </a:p>
          <a:p>
            <a:pPr>
              <a:buFontTx/>
              <a:buChar char="•"/>
            </a:pPr>
            <a:r>
              <a:rPr lang="en-US" altLang="en-US"/>
              <a:t>Finding Items in Lists with the in Operator</a:t>
            </a:r>
          </a:p>
          <a:p>
            <a:pPr>
              <a:buFontTx/>
              <a:buChar char="•"/>
            </a:pPr>
            <a:r>
              <a:rPr lang="en-US" altLang="en-US"/>
              <a:t>List Methods and Useful Built-in Functions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EEA60087-0D2D-9486-2902-78F694B32A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Processing Lists (cont’d.)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730AD1F5-124D-D851-05B8-C8FB27BF04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A function can return a reference to a list</a:t>
            </a:r>
          </a:p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To save the contents of a list to a file: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Use the file object’s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writelines</a:t>
            </a:r>
            <a:r>
              <a:rPr lang="en-US" altLang="en-US" sz="2400">
                <a:cs typeface="Courier New" panose="02070309020205020404" pitchFamily="49" charset="0"/>
              </a:rPr>
              <a:t> method</a:t>
            </a:r>
          </a:p>
          <a:p>
            <a:pPr lvl="2">
              <a:buFontTx/>
              <a:buChar char="•"/>
            </a:pPr>
            <a:r>
              <a:rPr lang="en-US" altLang="en-US" sz="2000">
                <a:cs typeface="Courier New" panose="02070309020205020404" pitchFamily="49" charset="0"/>
              </a:rPr>
              <a:t>Does not automatically write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altLang="en-US" sz="2000">
                <a:cs typeface="Courier New" panose="02070309020205020404" pitchFamily="49" charset="0"/>
              </a:rPr>
              <a:t> at then end of each item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Use a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en-US" sz="2400">
                <a:cs typeface="Courier New" panose="02070309020205020404" pitchFamily="49" charset="0"/>
              </a:rPr>
              <a:t> loop to write each element and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</a:p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To read data from a file use the file object’s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readlines </a:t>
            </a:r>
            <a:r>
              <a:rPr lang="en-US" altLang="en-US" sz="2800">
                <a:cs typeface="Courier New" panose="02070309020205020404" pitchFamily="49" charset="0"/>
              </a:rPr>
              <a:t>method</a:t>
            </a:r>
            <a:endParaRPr lang="he-IL" altLang="en-US" sz="2800"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18C43246-BB92-ACC0-F55C-5F69DE170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Comprehensions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30443674-F39E-AE9E-60D3-A6DAC57E97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List comprehension: a concise expression that creates a new list by iterating over the elements of an existing list.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6A6AD865-55CC-62E3-F269-AF1336C392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Comprehensions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10100D05-F225-8368-06B8-26F336F0BE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The following code uses a </a:t>
            </a:r>
            <a:r>
              <a:rPr lang="en-US" altLang="en-US" sz="2400">
                <a:latin typeface="Consolas" panose="020B0609020204030204" pitchFamily="49" charset="0"/>
              </a:rPr>
              <a:t>for</a:t>
            </a:r>
            <a:r>
              <a:rPr lang="en-US" altLang="en-US" sz="2400"/>
              <a:t> loop to make a copy of a list:</a:t>
            </a:r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endParaRPr lang="en-US" altLang="en-US" sz="2400"/>
          </a:p>
          <a:p>
            <a:pPr>
              <a:buFontTx/>
              <a:buChar char="•"/>
            </a:pPr>
            <a:r>
              <a:rPr lang="en-US" altLang="en-US" sz="2400"/>
              <a:t>The following code uses a list comprehension to make a copy of a list:</a:t>
            </a:r>
          </a:p>
        </p:txBody>
      </p:sp>
      <p:sp>
        <p:nvSpPr>
          <p:cNvPr id="24580" name="TextBox 1">
            <a:extLst>
              <a:ext uri="{FF2B5EF4-FFF2-40B4-BE49-F238E27FC236}">
                <a16:creationId xmlns:a16="http://schemas.microsoft.com/office/drawing/2014/main" id="{5BCE7C8B-77B7-1D9D-DA40-109F868E2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286000"/>
            <a:ext cx="37338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list1 = [1, 2, 3, 4]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list2 = []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for item in list1: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    list2.append(item)</a:t>
            </a:r>
          </a:p>
        </p:txBody>
      </p:sp>
      <p:sp>
        <p:nvSpPr>
          <p:cNvPr id="24581" name="TextBox 2">
            <a:extLst>
              <a:ext uri="{FF2B5EF4-FFF2-40B4-BE49-F238E27FC236}">
                <a16:creationId xmlns:a16="http://schemas.microsoft.com/office/drawing/2014/main" id="{7DDDDD0D-B393-CABF-CD14-E9E6FC32A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105400"/>
            <a:ext cx="4237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list1 = [1, 2, 3, 4]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list2 = [item for item in list1]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D8440B62-DD86-58A1-955F-64863BD9BF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Comprehensions</a:t>
            </a:r>
          </a:p>
        </p:txBody>
      </p:sp>
      <p:sp>
        <p:nvSpPr>
          <p:cNvPr id="25603" name="TextBox 2">
            <a:extLst>
              <a:ext uri="{FF2B5EF4-FFF2-40B4-BE49-F238E27FC236}">
                <a16:creationId xmlns:a16="http://schemas.microsoft.com/office/drawing/2014/main" id="{7AA91DC9-0CAD-C9FB-EC87-43BDBCC07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6494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0">
                <a:latin typeface="Consolas" panose="020B0609020204030204" pitchFamily="49" charset="0"/>
              </a:rPr>
              <a:t>list2 = [item for item in list1]</a:t>
            </a:r>
          </a:p>
        </p:txBody>
      </p:sp>
      <p:sp>
        <p:nvSpPr>
          <p:cNvPr id="25604" name="Left Brace 3">
            <a:extLst>
              <a:ext uri="{FF2B5EF4-FFF2-40B4-BE49-F238E27FC236}">
                <a16:creationId xmlns:a16="http://schemas.microsoft.com/office/drawing/2014/main" id="{E8CEB47E-1AB9-BF44-47B1-5AC6B633E900}"/>
              </a:ext>
            </a:extLst>
          </p:cNvPr>
          <p:cNvSpPr>
            <a:spLocks/>
          </p:cNvSpPr>
          <p:nvPr/>
        </p:nvSpPr>
        <p:spPr bwMode="auto">
          <a:xfrm rot="-5400000">
            <a:off x="3238500" y="2247900"/>
            <a:ext cx="228600" cy="7620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0"/>
          </a:p>
        </p:txBody>
      </p:sp>
      <p:sp>
        <p:nvSpPr>
          <p:cNvPr id="25605" name="Left Brace 6">
            <a:extLst>
              <a:ext uri="{FF2B5EF4-FFF2-40B4-BE49-F238E27FC236}">
                <a16:creationId xmlns:a16="http://schemas.microsoft.com/office/drawing/2014/main" id="{8CBBC694-ACDB-F512-6A12-85F9582657C0}"/>
              </a:ext>
            </a:extLst>
          </p:cNvPr>
          <p:cNvSpPr>
            <a:spLocks/>
          </p:cNvSpPr>
          <p:nvPr/>
        </p:nvSpPr>
        <p:spPr bwMode="auto">
          <a:xfrm rot="-5400000">
            <a:off x="5547519" y="975519"/>
            <a:ext cx="228600" cy="3306762"/>
          </a:xfrm>
          <a:prstGeom prst="leftBrace">
            <a:avLst>
              <a:gd name="adj1" fmla="val 8304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0"/>
          </a:p>
        </p:txBody>
      </p:sp>
      <p:sp>
        <p:nvSpPr>
          <p:cNvPr id="25606" name="TextBox 4">
            <a:extLst>
              <a:ext uri="{FF2B5EF4-FFF2-40B4-BE49-F238E27FC236}">
                <a16:creationId xmlns:a16="http://schemas.microsoft.com/office/drawing/2014/main" id="{9331A801-0B8E-2D0A-31B5-F3075BFB1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713" y="2819400"/>
            <a:ext cx="2224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solidFill>
                  <a:srgbClr val="007DC4"/>
                </a:solidFill>
              </a:rPr>
              <a:t>Iteration Expression</a:t>
            </a:r>
          </a:p>
        </p:txBody>
      </p:sp>
      <p:sp>
        <p:nvSpPr>
          <p:cNvPr id="25607" name="TextBox 8">
            <a:extLst>
              <a:ext uri="{FF2B5EF4-FFF2-40B4-BE49-F238E27FC236}">
                <a16:creationId xmlns:a16="http://schemas.microsoft.com/office/drawing/2014/main" id="{B624C625-615A-A18E-8612-FF5F93F1A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0450" y="2819400"/>
            <a:ext cx="204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solidFill>
                  <a:srgbClr val="007DC4"/>
                </a:solidFill>
              </a:rPr>
              <a:t>Result Expression</a:t>
            </a:r>
          </a:p>
        </p:txBody>
      </p:sp>
      <p:sp>
        <p:nvSpPr>
          <p:cNvPr id="25608" name="TextBox 5">
            <a:extLst>
              <a:ext uri="{FF2B5EF4-FFF2-40B4-BE49-F238E27FC236}">
                <a16:creationId xmlns:a16="http://schemas.microsoft.com/office/drawing/2014/main" id="{B28C69BE-3D89-40B2-E7C8-2737147B2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657600"/>
            <a:ext cx="6494463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 b="0"/>
              <a:t>The iteration expression works like a </a:t>
            </a:r>
            <a:r>
              <a:rPr lang="en-US" altLang="en-US" sz="1800" b="0">
                <a:latin typeface="Consolas" panose="020B0609020204030204" pitchFamily="49" charset="0"/>
              </a:rPr>
              <a:t>for</a:t>
            </a:r>
            <a:r>
              <a:rPr lang="en-US" altLang="en-US" sz="1800" b="0"/>
              <a:t> loop</a:t>
            </a:r>
          </a:p>
          <a:p>
            <a:pPr>
              <a:spcBef>
                <a:spcPct val="0"/>
              </a:spcBef>
            </a:pPr>
            <a:r>
              <a:rPr lang="en-US" altLang="en-US" sz="1800" b="0"/>
              <a:t>In this example, it iterates over the elements of </a:t>
            </a:r>
            <a:r>
              <a:rPr lang="en-US" altLang="en-US" sz="1800" b="0">
                <a:latin typeface="Consolas" panose="020B0609020204030204" pitchFamily="49" charset="0"/>
              </a:rPr>
              <a:t>list1</a:t>
            </a:r>
          </a:p>
          <a:p>
            <a:pPr>
              <a:spcBef>
                <a:spcPct val="0"/>
              </a:spcBef>
            </a:pPr>
            <a:r>
              <a:rPr lang="en-US" altLang="en-US" sz="1800" b="0"/>
              <a:t>Each time it iterates, the target variable </a:t>
            </a:r>
            <a:r>
              <a:rPr lang="en-US" altLang="en-US" sz="1800" b="0">
                <a:latin typeface="Consolas" panose="020B0609020204030204" pitchFamily="49" charset="0"/>
              </a:rPr>
              <a:t>item</a:t>
            </a:r>
            <a:r>
              <a:rPr lang="en-US" altLang="en-US" sz="1800" b="0"/>
              <a:t> is assigned the value of an element. </a:t>
            </a:r>
          </a:p>
          <a:p>
            <a:pPr>
              <a:spcBef>
                <a:spcPct val="0"/>
              </a:spcBef>
            </a:pPr>
            <a:r>
              <a:rPr lang="en-US" altLang="en-US" sz="1800" b="0"/>
              <a:t>At the end of each iteration, the value of the result expression is appended to the new list.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F194D0FD-2C8D-51E7-E163-92EDA7FA3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Comprehensions</a:t>
            </a:r>
          </a:p>
        </p:txBody>
      </p:sp>
      <p:sp>
        <p:nvSpPr>
          <p:cNvPr id="26627" name="TextBox 2">
            <a:extLst>
              <a:ext uri="{FF2B5EF4-FFF2-40B4-BE49-F238E27FC236}">
                <a16:creationId xmlns:a16="http://schemas.microsoft.com/office/drawing/2014/main" id="{F2A4327B-A97B-37EF-E9F9-484525C64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538" y="2057400"/>
            <a:ext cx="613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>
                <a:latin typeface="Consolas" panose="020B0609020204030204" pitchFamily="49" charset="0"/>
              </a:rPr>
              <a:t>list1 = [1, 2, 3, 4]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>
                <a:latin typeface="Consolas" panose="020B0609020204030204" pitchFamily="49" charset="0"/>
              </a:rPr>
              <a:t>list2 = [item**2 for item in list1]</a:t>
            </a:r>
          </a:p>
        </p:txBody>
      </p:sp>
      <p:sp>
        <p:nvSpPr>
          <p:cNvPr id="26628" name="TextBox 5">
            <a:extLst>
              <a:ext uri="{FF2B5EF4-FFF2-40B4-BE49-F238E27FC236}">
                <a16:creationId xmlns:a16="http://schemas.microsoft.com/office/drawing/2014/main" id="{8A30159B-CC62-0B71-D92B-A1091DD1C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563" y="3690938"/>
            <a:ext cx="6492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b="0"/>
              <a:t>After this code executes, </a:t>
            </a:r>
            <a:r>
              <a:rPr lang="en-US" altLang="en-US" sz="2000" b="0">
                <a:latin typeface="Consolas" panose="020B0609020204030204" pitchFamily="49" charset="0"/>
              </a:rPr>
              <a:t>list2</a:t>
            </a:r>
            <a:r>
              <a:rPr lang="en-US" altLang="en-US" sz="2000" b="0"/>
              <a:t> will contain the values </a:t>
            </a:r>
            <a:r>
              <a:rPr lang="en-US" altLang="en-US" sz="2000" b="0">
                <a:latin typeface="Consolas" panose="020B0609020204030204" pitchFamily="49" charset="0"/>
              </a:rPr>
              <a:t>[1, 4, 9, 16]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852854FC-E889-E734-7A55-A67685060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Comprehensions</a:t>
            </a:r>
          </a:p>
        </p:txBody>
      </p:sp>
      <p:sp>
        <p:nvSpPr>
          <p:cNvPr id="27651" name="TextBox 2">
            <a:extLst>
              <a:ext uri="{FF2B5EF4-FFF2-40B4-BE49-F238E27FC236}">
                <a16:creationId xmlns:a16="http://schemas.microsoft.com/office/drawing/2014/main" id="{7577F12D-57DE-6BA5-CEE6-C7D159536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813" y="2057400"/>
            <a:ext cx="6810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en-US" sz="2400" b="0">
                <a:latin typeface="Consolas" panose="020B0609020204030204" pitchFamily="49" charset="0"/>
              </a:rPr>
              <a:t>str_list = ['Winken', 'Blinken', 'Nod']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l-NL" altLang="en-US" sz="2400" b="0">
                <a:latin typeface="Consolas" panose="020B0609020204030204" pitchFamily="49" charset="0"/>
              </a:rPr>
              <a:t>len_list = [len(s) for s in str_list]</a:t>
            </a:r>
          </a:p>
        </p:txBody>
      </p:sp>
      <p:sp>
        <p:nvSpPr>
          <p:cNvPr id="27652" name="TextBox 5">
            <a:extLst>
              <a:ext uri="{FF2B5EF4-FFF2-40B4-BE49-F238E27FC236}">
                <a16:creationId xmlns:a16="http://schemas.microsoft.com/office/drawing/2014/main" id="{2AE4FBBD-3C1C-84D6-DEDF-CA5245FA7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563" y="3690938"/>
            <a:ext cx="6492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b="0"/>
              <a:t>After this code executes, </a:t>
            </a:r>
            <a:r>
              <a:rPr lang="en-US" altLang="en-US" sz="1800" b="0">
                <a:latin typeface="Consolas" panose="020B0609020204030204" pitchFamily="49" charset="0"/>
              </a:rPr>
              <a:t>len_list </a:t>
            </a:r>
            <a:r>
              <a:rPr lang="en-US" altLang="en-US" sz="1800" b="0"/>
              <a:t>will contain the values [6, 7, 3]</a:t>
            </a:r>
            <a:endParaRPr lang="en-US" altLang="en-US" sz="2000" b="0">
              <a:latin typeface="Consolas" panose="020B0609020204030204" pitchFamily="49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BA7C609C-8ACF-3E62-AA4A-76F94BDD45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Comprehensions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34514EA6-B34A-ECEE-73DB-565F37F6FA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You can use an </a:t>
            </a:r>
            <a:r>
              <a:rPr lang="en-US" altLang="en-US" sz="2400">
                <a:latin typeface="Consolas" panose="020B0609020204030204" pitchFamily="49" charset="0"/>
              </a:rPr>
              <a:t>if</a:t>
            </a:r>
            <a:r>
              <a:rPr lang="en-US" altLang="en-US" sz="2400"/>
              <a:t> clause in a list comprehension to select only certain elements when processing a list</a:t>
            </a:r>
          </a:p>
        </p:txBody>
      </p:sp>
      <p:sp>
        <p:nvSpPr>
          <p:cNvPr id="28676" name="TextBox 3">
            <a:extLst>
              <a:ext uri="{FF2B5EF4-FFF2-40B4-BE49-F238E27FC236}">
                <a16:creationId xmlns:a16="http://schemas.microsoft.com/office/drawing/2014/main" id="{786C9E81-5C4E-E5E3-548D-B8D4773C8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33950"/>
            <a:ext cx="58832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list1 = [1, 12, 2, 20, 3, 15, 4]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list2 = [item for item in list1 if item &lt; 10]</a:t>
            </a:r>
          </a:p>
        </p:txBody>
      </p:sp>
      <p:sp>
        <p:nvSpPr>
          <p:cNvPr id="28677" name="TextBox 4">
            <a:extLst>
              <a:ext uri="{FF2B5EF4-FFF2-40B4-BE49-F238E27FC236}">
                <a16:creationId xmlns:a16="http://schemas.microsoft.com/office/drawing/2014/main" id="{8A1C113C-6211-9C19-C10B-1355CF978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455863"/>
            <a:ext cx="4724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list1 = [1, 12, 2, 20, 3, 15, 4]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list2 = []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for n in list1: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    if n &lt; 10: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nsolas" panose="020B0609020204030204" pitchFamily="49" charset="0"/>
              </a:rPr>
              <a:t>        list2.append(n)</a:t>
            </a:r>
          </a:p>
        </p:txBody>
      </p:sp>
      <p:sp>
        <p:nvSpPr>
          <p:cNvPr id="28678" name="TextBox 1">
            <a:extLst>
              <a:ext uri="{FF2B5EF4-FFF2-40B4-BE49-F238E27FC236}">
                <a16:creationId xmlns:a16="http://schemas.microsoft.com/office/drawing/2014/main" id="{6D278159-E3DA-3026-30FD-66049AC7E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360863"/>
            <a:ext cx="2386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/>
              <a:t>Works the same as…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AB119431-EDB2-8A3E-5EE7-FA74C5D860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Comprehensions</a:t>
            </a:r>
          </a:p>
        </p:txBody>
      </p:sp>
      <p:sp>
        <p:nvSpPr>
          <p:cNvPr id="29699" name="TextBox 2">
            <a:extLst>
              <a:ext uri="{FF2B5EF4-FFF2-40B4-BE49-F238E27FC236}">
                <a16:creationId xmlns:a16="http://schemas.microsoft.com/office/drawing/2014/main" id="{F644644E-BAA6-C830-3A01-D41CD5441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2057400"/>
            <a:ext cx="78311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>
                <a:latin typeface="Consolas" panose="020B0609020204030204" pitchFamily="49" charset="0"/>
              </a:rPr>
              <a:t>list1 = [1, 12, 2, 20, 3, 15, 4]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>
                <a:latin typeface="Consolas" panose="020B0609020204030204" pitchFamily="49" charset="0"/>
              </a:rPr>
              <a:t>list2 = [item for item in list1 if item &lt; 10]</a:t>
            </a:r>
          </a:p>
        </p:txBody>
      </p:sp>
      <p:sp>
        <p:nvSpPr>
          <p:cNvPr id="29700" name="TextBox 5">
            <a:extLst>
              <a:ext uri="{FF2B5EF4-FFF2-40B4-BE49-F238E27FC236}">
                <a16:creationId xmlns:a16="http://schemas.microsoft.com/office/drawing/2014/main" id="{583E0ED6-15C9-4866-6588-07EDD1AA9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770313"/>
            <a:ext cx="6751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b="0"/>
              <a:t>After this code executes, </a:t>
            </a:r>
            <a:r>
              <a:rPr lang="en-US" altLang="en-US" sz="1800" b="0">
                <a:latin typeface="Consolas" panose="020B0609020204030204" pitchFamily="49" charset="0"/>
              </a:rPr>
              <a:t>list2</a:t>
            </a:r>
            <a:r>
              <a:rPr lang="en-US" altLang="en-US" sz="1800" b="0"/>
              <a:t> will contain </a:t>
            </a:r>
            <a:r>
              <a:rPr lang="en-US" altLang="en-US" sz="1800" b="0">
                <a:latin typeface="Consolas" panose="020B0609020204030204" pitchFamily="49" charset="0"/>
              </a:rPr>
              <a:t>[1, 2, 3, 4]</a:t>
            </a:r>
            <a:endParaRPr lang="en-US" altLang="en-US" sz="2000" b="0">
              <a:latin typeface="Consolas" panose="020B0609020204030204" pitchFamily="49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6D7A2B93-9391-8ABB-86CF-301D14191B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Two-Dimensional Lists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83FB1AFE-7FA3-313C-AD32-5E5EB92E26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Two-dimensional list: a list that contains other lists as its elements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Also known as nested list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Common to think of two-dimensional lists as having rows and columns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Useful for working with multiple sets of data</a:t>
            </a:r>
          </a:p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To process data in a two-dimensional list need to use two indexes</a:t>
            </a:r>
          </a:p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Typically use nested loops to process</a:t>
            </a: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2E6759AD-5E67-C921-B720-0F906BCB97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Two-Dimensional Lists (cont’d.)</a:t>
            </a:r>
          </a:p>
        </p:txBody>
      </p:sp>
      <p:pic>
        <p:nvPicPr>
          <p:cNvPr id="31747" name="Content Placeholder 3">
            <a:extLst>
              <a:ext uri="{FF2B5EF4-FFF2-40B4-BE49-F238E27FC236}">
                <a16:creationId xmlns:a16="http://schemas.microsoft.com/office/drawing/2014/main" id="{2CB6802A-4201-2EC4-D794-E03B421DB6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803525"/>
            <a:ext cx="8229600" cy="211931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51345075-5D43-D7BF-13C4-B96ABEF553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Topics (cont’d.)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48B4AC5A-2D07-ADBC-561E-15EA032D07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dirty="0"/>
              <a:t>Copying Lists</a:t>
            </a:r>
          </a:p>
          <a:p>
            <a:pPr>
              <a:buFontTx/>
              <a:buChar char="•"/>
            </a:pPr>
            <a:r>
              <a:rPr lang="en-US" altLang="en-US" dirty="0"/>
              <a:t>Processing Lists</a:t>
            </a:r>
          </a:p>
          <a:p>
            <a:pPr>
              <a:buFontTx/>
              <a:buChar char="•"/>
            </a:pPr>
            <a:r>
              <a:rPr lang="en-US" altLang="en-US" dirty="0"/>
              <a:t>List Comprehensions</a:t>
            </a:r>
          </a:p>
          <a:p>
            <a:pPr>
              <a:buFontTx/>
              <a:buChar char="•"/>
            </a:pPr>
            <a:r>
              <a:rPr lang="en-US" altLang="en-US" dirty="0"/>
              <a:t>Two-Dimensional Lists</a:t>
            </a:r>
          </a:p>
          <a:p>
            <a:pPr>
              <a:buFontTx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Tuples</a:t>
            </a:r>
          </a:p>
          <a:p>
            <a:pPr>
              <a:buFontTx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Plotting List Data with the </a:t>
            </a:r>
            <a:r>
              <a:rPr lang="en-US" altLang="en-US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en-US" altLang="en-US" dirty="0">
                <a:solidFill>
                  <a:srgbClr val="FF0000"/>
                </a:solidFill>
              </a:rPr>
              <a:t> Package</a:t>
            </a:r>
            <a:endParaRPr lang="he-IL" altLang="en-US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56938E5C-19D7-AFC4-78E0-07082A8AF3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Two-Dimensional Lists (cont’d.)</a:t>
            </a:r>
          </a:p>
        </p:txBody>
      </p:sp>
      <p:pic>
        <p:nvPicPr>
          <p:cNvPr id="32771" name="Content Placeholder 3">
            <a:extLst>
              <a:ext uri="{FF2B5EF4-FFF2-40B4-BE49-F238E27FC236}">
                <a16:creationId xmlns:a16="http://schemas.microsoft.com/office/drawing/2014/main" id="{15D45E5E-C395-2275-ECD6-687B7B7C9F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746375"/>
            <a:ext cx="8229600" cy="223361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ABDB6FC9-7A7C-C1B7-E926-0723C93D81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Sequences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E15F1845-4143-DC86-94D4-08C32F3C28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/>
              <a:t>Sequence</a:t>
            </a:r>
            <a:r>
              <a:rPr lang="en-US" altLang="en-US"/>
              <a:t>: an object that contains multiple items of data</a:t>
            </a:r>
          </a:p>
          <a:p>
            <a:pPr lvl="1"/>
            <a:r>
              <a:rPr lang="en-US" altLang="en-US"/>
              <a:t>The items are stored in sequence one after another</a:t>
            </a:r>
          </a:p>
          <a:p>
            <a:pPr>
              <a:buFontTx/>
              <a:buChar char="•"/>
            </a:pPr>
            <a:r>
              <a:rPr lang="en-US" altLang="en-US"/>
              <a:t>Python provides different types of sequences, including lists and tuples</a:t>
            </a:r>
          </a:p>
          <a:p>
            <a:pPr lvl="1"/>
            <a:r>
              <a:rPr lang="en-US" altLang="en-US"/>
              <a:t>The difference between these is that a list is mutable and a tuple is immutable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126C80CD-8A6A-4A29-9876-39B0D74C55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Introduction to Lists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6DF273B2-EB44-F201-31FD-6412908469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 u="sng"/>
              <a:t>List</a:t>
            </a:r>
            <a:r>
              <a:rPr lang="en-US" altLang="en-US" sz="2800"/>
              <a:t>: an object that contains multiple data items</a:t>
            </a:r>
          </a:p>
          <a:p>
            <a:pPr lvl="1"/>
            <a:r>
              <a:rPr lang="en-US" altLang="en-US" sz="2400" u="sng"/>
              <a:t>Element</a:t>
            </a:r>
            <a:r>
              <a:rPr lang="en-US" altLang="en-US" sz="2400"/>
              <a:t>: An item in a list</a:t>
            </a:r>
          </a:p>
          <a:p>
            <a:pPr lvl="1"/>
            <a:r>
              <a:rPr lang="en-US" altLang="en-US" sz="2400"/>
              <a:t>Format: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item1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item2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, etc.]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Can hold items of different types</a:t>
            </a:r>
          </a:p>
          <a:p>
            <a:pPr>
              <a:buFontTx/>
              <a:buChar char="•"/>
            </a:pP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sz="2800">
                <a:cs typeface="Courier New" panose="02070309020205020404" pitchFamily="49" charset="0"/>
              </a:rPr>
              <a:t> function can be used to display an entire list</a:t>
            </a:r>
          </a:p>
          <a:p>
            <a:pPr>
              <a:buFontTx/>
              <a:buChar char="•"/>
            </a:pP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list()</a:t>
            </a:r>
            <a:r>
              <a:rPr lang="en-US" altLang="en-US" sz="2800">
                <a:cs typeface="Courier New" panose="02070309020205020404" pitchFamily="49" charset="0"/>
              </a:rPr>
              <a:t> function can convert certain types of objects to lists</a:t>
            </a: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0B25FD52-6A39-5FCF-D9A0-974250AE80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Introduction to Lists (cont’d.)</a:t>
            </a:r>
          </a:p>
        </p:txBody>
      </p:sp>
      <p:pic>
        <p:nvPicPr>
          <p:cNvPr id="8195" name="Content Placeholder 3">
            <a:extLst>
              <a:ext uri="{FF2B5EF4-FFF2-40B4-BE49-F238E27FC236}">
                <a16:creationId xmlns:a16="http://schemas.microsoft.com/office/drawing/2014/main" id="{C31FC362-6D2B-FD3A-F442-9A52703204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9088" y="1676400"/>
            <a:ext cx="8229600" cy="966788"/>
          </a:xfrm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2B25AB0B-5C61-1BCB-CC32-956E30A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200400"/>
            <a:ext cx="82296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>
            <a:extLst>
              <a:ext uri="{FF2B5EF4-FFF2-40B4-BE49-F238E27FC236}">
                <a16:creationId xmlns:a16="http://schemas.microsoft.com/office/drawing/2014/main" id="{BE205FD9-E8E2-D0A9-FE1E-0E94548EE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4656138"/>
            <a:ext cx="8229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281AEC1E-1656-B24E-F7A0-BA05027B0E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Repetition Operator and Iterating over a List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BE910F47-834E-88D3-1CE1-38DB5B2158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 u="sng"/>
              <a:t>Repetition operator</a:t>
            </a:r>
            <a:r>
              <a:rPr lang="en-US" altLang="en-US" sz="2800"/>
              <a:t>: makes multiple copies of a list and joins them together</a:t>
            </a:r>
          </a:p>
          <a:p>
            <a:pPr lvl="1"/>
            <a:r>
              <a:rPr lang="en-US" altLang="en-US" sz="2400"/>
              <a:t>The </a:t>
            </a:r>
            <a:r>
              <a:rPr lang="en-US" altLang="en-US" sz="2400" b="1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altLang="en-US" sz="2400"/>
              <a:t> symbol is a repetition operator when applied to a sequence and an integer</a:t>
            </a:r>
          </a:p>
          <a:p>
            <a:pPr lvl="2">
              <a:buFontTx/>
              <a:buChar char="•"/>
            </a:pPr>
            <a:r>
              <a:rPr lang="en-US" altLang="en-US" sz="2000"/>
              <a:t>Sequence is left operand, number is right</a:t>
            </a:r>
          </a:p>
          <a:p>
            <a:pPr lvl="1"/>
            <a:r>
              <a:rPr lang="en-US" altLang="en-US" sz="2400"/>
              <a:t>General format: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pPr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You can iterate over a list using a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altLang="en-US" sz="2800">
                <a:cs typeface="Courier New" panose="02070309020205020404" pitchFamily="49" charset="0"/>
              </a:rPr>
              <a:t>loop</a:t>
            </a:r>
          </a:p>
          <a:p>
            <a:pPr lvl="1"/>
            <a:r>
              <a:rPr lang="en-US" altLang="en-US" sz="2400">
                <a:cs typeface="Courier New" panose="02070309020205020404" pitchFamily="49" charset="0"/>
              </a:rPr>
              <a:t>Format: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F514EF46-E97A-ED93-1C95-7ECD38DDE8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Indexing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10242E3D-7ACD-EAE0-7A5E-5205D21AAF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/>
              <a:t>Index</a:t>
            </a:r>
            <a:r>
              <a:rPr lang="en-US" altLang="en-US"/>
              <a:t>: a number specifying the position of an element in a list</a:t>
            </a:r>
          </a:p>
          <a:p>
            <a:pPr lvl="1"/>
            <a:r>
              <a:rPr lang="en-US" altLang="en-US"/>
              <a:t>Enables access to individual element in list</a:t>
            </a:r>
          </a:p>
          <a:p>
            <a:pPr lvl="1"/>
            <a:r>
              <a:rPr lang="en-US" altLang="en-US"/>
              <a:t>Index of first element in the list is 0, second element is 1, and n’th element is n-1</a:t>
            </a:r>
          </a:p>
          <a:p>
            <a:pPr lvl="1"/>
            <a:r>
              <a:rPr lang="en-US" altLang="en-US"/>
              <a:t>Negative indexes identify positions relative to the end of the list</a:t>
            </a:r>
          </a:p>
          <a:p>
            <a:pPr lvl="2">
              <a:buFontTx/>
              <a:buChar char="•"/>
            </a:pPr>
            <a:r>
              <a:rPr lang="en-US" altLang="en-US"/>
              <a:t>The index -1 identifies the last element, -2 identifies the next to last element, etc.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1EB8B12E-B124-09B0-2973-3DC0EF5DFF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/>
              <a:t> function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1A5B3B82-EAE8-DC93-CF37-2D7941FF3F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/>
              <a:t>An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en-US" altLang="en-US" sz="2800"/>
              <a:t> exception is raised if an  invalid index is used</a:t>
            </a:r>
          </a:p>
          <a:p>
            <a:pPr eaLnBrk="1" hangingPunct="1">
              <a:buFontTx/>
              <a:buChar char="•"/>
            </a:pPr>
            <a:r>
              <a:rPr lang="en-US" altLang="en-US" sz="2800" u="sng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sz="2800" u="sng">
                <a:cs typeface="Courier New" panose="02070309020205020404" pitchFamily="49" charset="0"/>
              </a:rPr>
              <a:t> function</a:t>
            </a:r>
            <a:r>
              <a:rPr lang="en-US" altLang="en-US" sz="2800">
                <a:cs typeface="Courier New" panose="02070309020205020404" pitchFamily="49" charset="0"/>
              </a:rPr>
              <a:t>: returns the length of a sequence such as a list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Example: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= len(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my_list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Returns the number of elements in the list, so the index of last element is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len(list)-1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Can be used to prevent an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IndexError </a:t>
            </a:r>
            <a:r>
              <a:rPr lang="en-US" altLang="en-US" sz="2400">
                <a:cs typeface="Courier New" panose="02070309020205020404" pitchFamily="49" charset="0"/>
              </a:rPr>
              <a:t>exception when iterating over a list with a loop</a:t>
            </a: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7DC4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7DC4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3679</TotalTime>
  <Words>1502</Words>
  <Application>Microsoft Macintosh PowerPoint</Application>
  <PresentationFormat>On-screen Show (4:3)</PresentationFormat>
  <Paragraphs>162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Century Gothic</vt:lpstr>
      <vt:lpstr>Consolas</vt:lpstr>
      <vt:lpstr>Courier New</vt:lpstr>
      <vt:lpstr>Tw Cen MT</vt:lpstr>
      <vt:lpstr>Default Design</vt:lpstr>
      <vt:lpstr>PowerPoint Presentation</vt:lpstr>
      <vt:lpstr>Topics</vt:lpstr>
      <vt:lpstr>Topics (cont’d.)</vt:lpstr>
      <vt:lpstr>Sequences</vt:lpstr>
      <vt:lpstr>Introduction to Lists</vt:lpstr>
      <vt:lpstr>Introduction to Lists (cont’d.)</vt:lpstr>
      <vt:lpstr>The Repetition Operator and Iterating over a List</vt:lpstr>
      <vt:lpstr>Indexing</vt:lpstr>
      <vt:lpstr>The len function</vt:lpstr>
      <vt:lpstr>Lists Are Mutable</vt:lpstr>
      <vt:lpstr>Concatenating Lists</vt:lpstr>
      <vt:lpstr>List Slicing</vt:lpstr>
      <vt:lpstr>Finding Items in Lists with the in Operator</vt:lpstr>
      <vt:lpstr>List Methods and Useful Built-in Functions</vt:lpstr>
      <vt:lpstr>List Methods and Useful Built-in Functions (cont’d.)</vt:lpstr>
      <vt:lpstr>List Methods and Useful Built-in Functions (cont’d.)</vt:lpstr>
      <vt:lpstr>Copying Lists</vt:lpstr>
      <vt:lpstr>Copying Lists (cont’d.)</vt:lpstr>
      <vt:lpstr>Processing Lists</vt:lpstr>
      <vt:lpstr>Processing Lists (cont’d.)</vt:lpstr>
      <vt:lpstr>List Comprehensions</vt:lpstr>
      <vt:lpstr>List Comprehensions</vt:lpstr>
      <vt:lpstr>List Comprehensions</vt:lpstr>
      <vt:lpstr>List Comprehensions</vt:lpstr>
      <vt:lpstr>List Comprehensions</vt:lpstr>
      <vt:lpstr>List Comprehensions</vt:lpstr>
      <vt:lpstr>List Comprehensions</vt:lpstr>
      <vt:lpstr>Two-Dimensional Lists</vt:lpstr>
      <vt:lpstr>Two-Dimensional Lists (cont’d.)</vt:lpstr>
      <vt:lpstr>Two-Dimensional Lists (cont’d.)</vt:lpstr>
    </vt:vector>
  </TitlesOfParts>
  <Company>PEARSON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Chelsea Bell</dc:creator>
  <cp:lastModifiedBy>Hussain Alibrahim</cp:lastModifiedBy>
  <cp:revision>123</cp:revision>
  <dcterms:created xsi:type="dcterms:W3CDTF">2011-02-21T19:15:53Z</dcterms:created>
  <dcterms:modified xsi:type="dcterms:W3CDTF">2026-05-05T21:18:46Z</dcterms:modified>
</cp:coreProperties>
</file>