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6"/>
  </p:handoutMasterIdLst>
  <p:sldIdLst>
    <p:sldId id="256" r:id="rId2"/>
    <p:sldId id="257" r:id="rId3"/>
    <p:sldId id="288" r:id="rId4"/>
    <p:sldId id="289" r:id="rId5"/>
    <p:sldId id="291" r:id="rId6"/>
    <p:sldId id="292" r:id="rId7"/>
    <p:sldId id="294" r:id="rId8"/>
    <p:sldId id="293" r:id="rId9"/>
    <p:sldId id="295" r:id="rId10"/>
    <p:sldId id="290" r:id="rId11"/>
    <p:sldId id="296" r:id="rId12"/>
    <p:sldId id="297" r:id="rId13"/>
    <p:sldId id="298" r:id="rId14"/>
    <p:sldId id="299" r:id="rId15"/>
    <p:sldId id="300" r:id="rId16"/>
    <p:sldId id="301" r:id="rId17"/>
    <p:sldId id="302" r:id="rId18"/>
    <p:sldId id="349" r:id="rId19"/>
    <p:sldId id="303" r:id="rId20"/>
    <p:sldId id="304" r:id="rId21"/>
    <p:sldId id="305" r:id="rId22"/>
    <p:sldId id="306" r:id="rId23"/>
    <p:sldId id="307" r:id="rId24"/>
    <p:sldId id="308" r:id="rId25"/>
    <p:sldId id="309" r:id="rId26"/>
    <p:sldId id="311" r:id="rId27"/>
    <p:sldId id="312" r:id="rId28"/>
    <p:sldId id="313" r:id="rId29"/>
    <p:sldId id="310" r:id="rId30"/>
    <p:sldId id="354" r:id="rId31"/>
    <p:sldId id="355" r:id="rId32"/>
    <p:sldId id="356" r:id="rId33"/>
    <p:sldId id="357" r:id="rId34"/>
    <p:sldId id="358" r:id="rId35"/>
    <p:sldId id="359" r:id="rId36"/>
    <p:sldId id="360" r:id="rId37"/>
    <p:sldId id="361" r:id="rId38"/>
    <p:sldId id="362" r:id="rId39"/>
    <p:sldId id="363" r:id="rId40"/>
    <p:sldId id="364" r:id="rId41"/>
    <p:sldId id="365" r:id="rId42"/>
    <p:sldId id="366" r:id="rId43"/>
    <p:sldId id="367" r:id="rId44"/>
    <p:sldId id="314" r:id="rId45"/>
    <p:sldId id="315" r:id="rId46"/>
    <p:sldId id="316" r:id="rId47"/>
    <p:sldId id="318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327" r:id="rId57"/>
    <p:sldId id="328" r:id="rId58"/>
    <p:sldId id="329" r:id="rId59"/>
    <p:sldId id="330" r:id="rId60"/>
    <p:sldId id="331" r:id="rId61"/>
    <p:sldId id="332" r:id="rId62"/>
    <p:sldId id="333" r:id="rId63"/>
    <p:sldId id="334" r:id="rId64"/>
    <p:sldId id="335" r:id="rId65"/>
    <p:sldId id="350" r:id="rId66"/>
    <p:sldId id="336" r:id="rId67"/>
    <p:sldId id="337" r:id="rId68"/>
    <p:sldId id="338" r:id="rId69"/>
    <p:sldId id="339" r:id="rId70"/>
    <p:sldId id="340" r:id="rId71"/>
    <p:sldId id="341" r:id="rId72"/>
    <p:sldId id="351" r:id="rId73"/>
    <p:sldId id="352" r:id="rId74"/>
    <p:sldId id="353" r:id="rId75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E04AEC-2C76-49FC-8A93-AF7B2D475540}" v="1" dt="2025-04-09T06:45:03.0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717" autoAdjust="0"/>
  </p:normalViewPr>
  <p:slideViewPr>
    <p:cSldViewPr>
      <p:cViewPr varScale="1">
        <p:scale>
          <a:sx n="82" d="100"/>
          <a:sy n="82" d="100"/>
        </p:scale>
        <p:origin x="162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194"/>
    </p:cViewPr>
  </p:sorterViewPr>
  <p:notesViewPr>
    <p:cSldViewPr>
      <p:cViewPr varScale="1">
        <p:scale>
          <a:sx n="56" d="100"/>
          <a:sy n="56" d="100"/>
        </p:scale>
        <p:origin x="-2856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microsoft.com/office/2015/10/relationships/revisionInfo" Target="revisionInfo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8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ssain Alibrahim, Dr." userId="d513ed68-4c96-46dc-a895-48418469c34d" providerId="ADAL" clId="{25E04AEC-2C76-49FC-8A93-AF7B2D475540}"/>
    <pc:docChg chg="modSld">
      <pc:chgData name="Hussain Alibrahim, Dr." userId="d513ed68-4c96-46dc-a895-48418469c34d" providerId="ADAL" clId="{25E04AEC-2C76-49FC-8A93-AF7B2D475540}" dt="2025-04-09T06:45:03.028" v="0" actId="1076"/>
      <pc:docMkLst>
        <pc:docMk/>
      </pc:docMkLst>
      <pc:sldChg chg="modSp">
        <pc:chgData name="Hussain Alibrahim, Dr." userId="d513ed68-4c96-46dc-a895-48418469c34d" providerId="ADAL" clId="{25E04AEC-2C76-49FC-8A93-AF7B2D475540}" dt="2025-04-09T06:45:03.028" v="0" actId="1076"/>
        <pc:sldMkLst>
          <pc:docMk/>
          <pc:sldMk cId="0" sldId="360"/>
        </pc:sldMkLst>
        <pc:spChg chg="mod">
          <ac:chgData name="Hussain Alibrahim, Dr." userId="d513ed68-4c96-46dc-a895-48418469c34d" providerId="ADAL" clId="{25E04AEC-2C76-49FC-8A93-AF7B2D475540}" dt="2025-04-09T06:45:03.028" v="0" actId="1076"/>
          <ac:spMkLst>
            <pc:docMk/>
            <pc:sldMk cId="0" sldId="360"/>
            <ac:spMk id="38917" creationId="{6CC4D808-49C3-4FAB-A14F-9182F09CF85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7A8306-6049-DEA1-E5EA-2C3DD2680E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641F94F-5E76-A9B5-1F5D-38991E2A8BD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A8E6E05-594C-F545-B5F5-D15B07693271}" type="datetimeFigureOut">
              <a:rPr lang="en-US"/>
              <a:pPr>
                <a:defRPr/>
              </a:pPr>
              <a:t>4/9/2025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C16596-1739-BBF7-DE92-D747437901D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24FC29-77C2-C9EC-2D5C-E0C6BC28177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D6A7CBC-86EA-0042-AB75-C74FC719D6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1">
            <a:extLst>
              <a:ext uri="{FF2B5EF4-FFF2-40B4-BE49-F238E27FC236}">
                <a16:creationId xmlns:a16="http://schemas.microsoft.com/office/drawing/2014/main" id="{1E802853-3164-F0DE-36E2-4526CC6DC69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1905000"/>
            <a:ext cx="34290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2800" b="1" dirty="0">
                <a:solidFill>
                  <a:srgbClr val="007DC4"/>
                </a:solidFill>
                <a:latin typeface="Tw Cen MT" pitchFamily="34" charset="0"/>
              </a:rPr>
              <a:t>C H A P T E R  5</a:t>
            </a:r>
          </a:p>
        </p:txBody>
      </p:sp>
      <p:sp>
        <p:nvSpPr>
          <p:cNvPr id="3" name="Text Box 13">
            <a:extLst>
              <a:ext uri="{FF2B5EF4-FFF2-40B4-BE49-F238E27FC236}">
                <a16:creationId xmlns:a16="http://schemas.microsoft.com/office/drawing/2014/main" id="{01AFD600-B0FB-4A3A-CD41-B433782B39B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304800" y="2514600"/>
            <a:ext cx="3048000" cy="646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en-US" sz="3600" b="1" dirty="0">
                <a:latin typeface="Tw Cen MT" pitchFamily="34" charset="0"/>
              </a:rPr>
              <a:t>Functions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FFB963A-0693-4FFF-7179-C6E0AD41F2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713163" y="533400"/>
            <a:ext cx="4957762" cy="5424488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5500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C58A4709-20CF-FF8D-A5F6-4B1B8E8937D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4FF5AF-007A-594F-A5DA-F8158B85C4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41004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FB55D85B-18CF-F05E-50A6-8EC465F7768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D95A1-B551-F14B-934F-E8B7654E542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2046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Tx/>
              <a:buFont typeface="Arial" panose="020B0604020202020204" pitchFamily="34" charset="0"/>
              <a:buChar char="•"/>
              <a:defRPr/>
            </a:lvl1pPr>
            <a:lvl2pPr marL="742950" indent="-285750">
              <a:buClrTx/>
              <a:buFont typeface="Arial" panose="020B0604020202020204" pitchFamily="34" charset="0"/>
              <a:buChar char="•"/>
              <a:defRPr/>
            </a:lvl2pPr>
            <a:lvl3pPr marL="1143000" indent="-228600">
              <a:buClrTx/>
              <a:buFont typeface="Arial" panose="020B0604020202020204" pitchFamily="34" charset="0"/>
              <a:buChar char="•"/>
              <a:defRPr/>
            </a:lvl3pPr>
            <a:lvl4pPr marL="1600200" indent="-228600">
              <a:buClrTx/>
              <a:buFont typeface="Arial" panose="020B0604020202020204" pitchFamily="34" charset="0"/>
              <a:buChar char="•"/>
              <a:defRPr/>
            </a:lvl4pPr>
            <a:lvl5pPr marL="2057400" indent="-228600">
              <a:buClrTx/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e-IL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BCC150C8-6B0D-6141-9B11-D8B1972D553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C000CD-F0DB-664F-8B12-EC69719EC14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3639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5DC96A8A-7318-7659-B389-56C7E551A38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94C871-5EB8-7B41-A4FC-C71BB34ACA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8534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26B7378-D68F-FC4F-8E5E-2B5758B3C4E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E9337-9564-B34C-8C0B-6F17F647C2C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8650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9967D7E1-4F7E-11CA-81DD-287C4E707B4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F2B564-8B7D-D041-B498-F5384762C2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6861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18551A76-007F-EAC5-9B2C-CE74DF4AB88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010BFD-4596-2040-95A3-757506C84F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6252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9">
            <a:extLst>
              <a:ext uri="{FF2B5EF4-FFF2-40B4-BE49-F238E27FC236}">
                <a16:creationId xmlns:a16="http://schemas.microsoft.com/office/drawing/2014/main" id="{B657EBFD-F232-E024-848D-78F53CBFF7C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720069-CD72-D546-96C1-F97E3525963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1047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43AD765-E949-0193-D779-714D1FC1423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88AB8-CA63-6143-8737-C6C395A185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327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/>
              <a:t>Click to edit Master title style</a:t>
            </a:r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e-IL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37071510-7EBA-AF4E-010A-32ABC6C0B95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27EF3-55BC-E54D-AC10-E9B0EF149C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279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34A92B5-0A74-CE49-AC0B-422C23693A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D3AF1FFA-D500-48C5-405F-BAE57980B1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3">
            <a:extLst>
              <a:ext uri="{FF2B5EF4-FFF2-40B4-BE49-F238E27FC236}">
                <a16:creationId xmlns:a16="http://schemas.microsoft.com/office/drawing/2014/main" id="{C4DC5C66-EE2C-3824-F32D-648ADD2EA5C8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549400" y="6465888"/>
            <a:ext cx="3124200" cy="304800"/>
          </a:xfrm>
          <a:prstGeom prst="rect">
            <a:avLst/>
          </a:prstGeom>
          <a:noFill/>
          <a:ln>
            <a:noFill/>
          </a:ln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altLang="en-US" sz="1000" dirty="0">
                <a:latin typeface="Century Gothic" pitchFamily="34" charset="0"/>
                <a:ea typeface="ヒラギノ角ゴ Pro W3" pitchFamily="1" charset="-128"/>
              </a:rPr>
              <a:t>Copyright © 2023 Pearson Education, Inc.</a:t>
            </a:r>
          </a:p>
        </p:txBody>
      </p:sp>
      <p:sp>
        <p:nvSpPr>
          <p:cNvPr id="1033" name="Rectangle 9">
            <a:extLst>
              <a:ext uri="{FF2B5EF4-FFF2-40B4-BE49-F238E27FC236}">
                <a16:creationId xmlns:a16="http://schemas.microsoft.com/office/drawing/2014/main" id="{73CA229C-F152-5E74-6FB4-34C0054D5C7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6ED8BE2-8019-3940-BD4D-98BF5282F0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30" name="Picture 2">
            <a:extLst>
              <a:ext uri="{FF2B5EF4-FFF2-40B4-BE49-F238E27FC236}">
                <a16:creationId xmlns:a16="http://schemas.microsoft.com/office/drawing/2014/main" id="{C85635E6-A320-08E7-25B1-8605FE05AE5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8" y="6400800"/>
            <a:ext cx="1420812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7DC4"/>
          </a:solidFill>
          <a:latin typeface="Arial" pitchFamily="34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270A70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4211BB"/>
        </a:buClr>
        <a:buFont typeface="Arial" pitchFamily="34" charset="0"/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E6494244-F7A3-A7D9-3246-93821D977F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Defining and Calling a Function (cont’d.)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896933-2E3E-A458-58BE-61AD38CA1C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u="sng" dirty="0">
                <a:cs typeface="Courier New" pitchFamily="49" charset="0"/>
              </a:rPr>
              <a:t>Function header</a:t>
            </a:r>
            <a:r>
              <a:rPr lang="en-US" dirty="0">
                <a:cs typeface="Courier New" pitchFamily="49" charset="0"/>
              </a:rPr>
              <a:t>: first line of function</a:t>
            </a:r>
          </a:p>
          <a:p>
            <a:pPr lvl="1" eaLnBrk="1" hangingPunct="1">
              <a:buFont typeface="Arial" panose="020B0604020202020204" pitchFamily="34" charset="0"/>
              <a:buChar char="–"/>
              <a:defRPr/>
            </a:pPr>
            <a:r>
              <a:rPr lang="en-US" dirty="0">
                <a:cs typeface="Courier New" pitchFamily="49" charset="0"/>
              </a:rPr>
              <a:t>Includes keyword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dirty="0">
                <a:cs typeface="Courier New" pitchFamily="49" charset="0"/>
              </a:rPr>
              <a:t> and function name, followed by parentheses and colon</a:t>
            </a:r>
          </a:p>
          <a:p>
            <a:pPr eaLnBrk="1" hangingPunct="1">
              <a:defRPr/>
            </a:pPr>
            <a:r>
              <a:rPr lang="en-US" u="sng" dirty="0">
                <a:cs typeface="Courier New" pitchFamily="49" charset="0"/>
              </a:rPr>
              <a:t>Block</a:t>
            </a:r>
            <a:r>
              <a:rPr lang="en-US" dirty="0">
                <a:cs typeface="Courier New" pitchFamily="49" charset="0"/>
              </a:rPr>
              <a:t>: set of statements that belong together as a group</a:t>
            </a:r>
          </a:p>
          <a:p>
            <a:pPr lvl="1" eaLnBrk="1" hangingPunct="1">
              <a:buFont typeface="Arial" panose="020B0604020202020204" pitchFamily="34" charset="0"/>
              <a:buChar char="–"/>
              <a:defRPr/>
            </a:pPr>
            <a:r>
              <a:rPr lang="en-US" dirty="0">
                <a:cs typeface="Courier New" pitchFamily="49" charset="0"/>
              </a:rPr>
              <a:t>Example: the statements included in a function</a:t>
            </a:r>
            <a:endParaRPr lang="he-IL" dirty="0">
              <a:cs typeface="Courier New" pitchFamily="49" charset="0"/>
            </a:endParaRPr>
          </a:p>
          <a:p>
            <a:pPr marL="0" indent="0">
              <a:buFontTx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AB1E83B9-A1ED-A1AC-3384-FC0066D1F4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Defining and Calling a Function (cont’d.)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3A96EA-A059-8D29-5530-A3170AEBB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Call a function to execute it</a:t>
            </a:r>
          </a:p>
          <a:p>
            <a:pPr lvl="1" eaLnBrk="1" hangingPunct="1">
              <a:defRPr/>
            </a:pPr>
            <a:r>
              <a:rPr lang="en-US" altLang="en-US" dirty="0"/>
              <a:t>When a function is called:</a:t>
            </a:r>
          </a:p>
          <a:p>
            <a:pPr lvl="2" eaLnBrk="1" hangingPunct="1">
              <a:defRPr/>
            </a:pPr>
            <a:r>
              <a:rPr lang="en-US" altLang="en-US" dirty="0"/>
              <a:t>Interpreter jumps to the function and executes statements in the block</a:t>
            </a:r>
          </a:p>
          <a:p>
            <a:pPr lvl="2" eaLnBrk="1" hangingPunct="1">
              <a:defRPr/>
            </a:pPr>
            <a:r>
              <a:rPr lang="en-US" altLang="en-US" dirty="0"/>
              <a:t>Interpreter jumps back to part of program that called the function</a:t>
            </a:r>
          </a:p>
          <a:p>
            <a:pPr lvl="3" eaLnBrk="1" hangingPunct="1">
              <a:defRPr/>
            </a:pPr>
            <a:r>
              <a:rPr lang="en-US" altLang="en-US" dirty="0"/>
              <a:t>Known as function return</a:t>
            </a:r>
          </a:p>
          <a:p>
            <a:pPr marL="0" indent="0">
              <a:buFontTx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4AA9B43E-6262-4C18-45CF-38DEA01818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Defining and Calling a Function (cont’d.)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9EF09897-635C-0F1F-2F26-35D82DC8DC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u="sng"/>
              <a:t> function</a:t>
            </a:r>
            <a:r>
              <a:rPr lang="en-US" altLang="en-US"/>
              <a:t>: called when the program starts</a:t>
            </a:r>
          </a:p>
          <a:p>
            <a:pPr lvl="1" eaLnBrk="1" hangingPunct="1"/>
            <a:r>
              <a:rPr lang="en-US" altLang="en-US"/>
              <a:t>Calls other functions when they are needed </a:t>
            </a:r>
          </a:p>
          <a:p>
            <a:pPr lvl="1" eaLnBrk="1" hangingPunct="1"/>
            <a:r>
              <a:rPr lang="en-US" altLang="en-US"/>
              <a:t>Defines the </a:t>
            </a:r>
            <a:r>
              <a:rPr lang="en-US" altLang="en-US" i="1"/>
              <a:t>mainline logic </a:t>
            </a:r>
            <a:r>
              <a:rPr lang="en-US" altLang="en-US"/>
              <a:t>of the program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E55CA4E4-9E6E-FB38-2822-2C6292CC7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Indentation in Python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C06E17B3-2F91-2BB5-B7BF-61BD0C03FC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Each block must be indented</a:t>
            </a:r>
          </a:p>
          <a:p>
            <a:pPr lvl="1" eaLnBrk="1" hangingPunct="1"/>
            <a:r>
              <a:rPr lang="en-US" altLang="en-US"/>
              <a:t>Lines in block must begin with the same number of spaces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Use tabs or spaces to indent lines in a block, but not both as this can confuse the Python interpreter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IDLE automatically indents the lines in a block</a:t>
            </a:r>
          </a:p>
          <a:p>
            <a:pPr lvl="1" eaLnBrk="1" hangingPunct="1"/>
            <a:r>
              <a:rPr lang="en-US" altLang="en-US"/>
              <a:t>Blank lines that appear in a block are ignored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>
            <a:extLst>
              <a:ext uri="{FF2B5EF4-FFF2-40B4-BE49-F238E27FC236}">
                <a16:creationId xmlns:a16="http://schemas.microsoft.com/office/drawing/2014/main" id="{F1BA04DA-57E3-B378-747D-CFA9CBD80A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Designing a Program to Use Functions</a:t>
            </a:r>
          </a:p>
        </p:txBody>
      </p:sp>
      <p:sp>
        <p:nvSpPr>
          <p:cNvPr id="16387" name="Content Placeholder 2">
            <a:extLst>
              <a:ext uri="{FF2B5EF4-FFF2-40B4-BE49-F238E27FC236}">
                <a16:creationId xmlns:a16="http://schemas.microsoft.com/office/drawing/2014/main" id="{B7ADF657-DA9A-5473-97D6-6574DE945B6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/>
              <a:t>In a flowchart, function call shown as rectangle with vertical bars at each side</a:t>
            </a:r>
          </a:p>
          <a:p>
            <a:pPr lvl="1" eaLnBrk="1" hangingPunct="1"/>
            <a:r>
              <a:rPr lang="en-US" altLang="en-US" sz="2400"/>
              <a:t>Function name written in the symbol</a:t>
            </a:r>
          </a:p>
          <a:p>
            <a:pPr lvl="1" eaLnBrk="1" hangingPunct="1"/>
            <a:r>
              <a:rPr lang="en-US" altLang="en-US" sz="2400"/>
              <a:t>Typically draw separate flow chart for each function in the program</a:t>
            </a:r>
          </a:p>
          <a:p>
            <a:pPr lvl="2" eaLnBrk="1" hangingPunct="1">
              <a:buFontTx/>
              <a:buChar char="•"/>
            </a:pPr>
            <a:r>
              <a:rPr lang="en-US" altLang="en-US" sz="2000"/>
              <a:t>End terminal symbol usually reads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</a:p>
          <a:p>
            <a:pPr eaLnBrk="1" hangingPunct="1">
              <a:buFontTx/>
              <a:buChar char="•"/>
            </a:pPr>
            <a:r>
              <a:rPr lang="en-US" altLang="en-US" sz="2800" u="sng">
                <a:cs typeface="Courier New" panose="02070309020205020404" pitchFamily="49" charset="0"/>
              </a:rPr>
              <a:t>Top-down design</a:t>
            </a:r>
            <a:r>
              <a:rPr lang="en-US" altLang="en-US" sz="2800">
                <a:cs typeface="Courier New" panose="02070309020205020404" pitchFamily="49" charset="0"/>
              </a:rPr>
              <a:t>: technique for breaking algorithm into functions</a:t>
            </a:r>
            <a:endParaRPr lang="he-IL" altLang="en-US" sz="2800" u="sng"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 sz="28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>
            <a:extLst>
              <a:ext uri="{FF2B5EF4-FFF2-40B4-BE49-F238E27FC236}">
                <a16:creationId xmlns:a16="http://schemas.microsoft.com/office/drawing/2014/main" id="{E928771C-C43B-30A8-1069-46B30B8E4E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Designing a Program to Use Functions (cont’d.)</a:t>
            </a:r>
          </a:p>
        </p:txBody>
      </p:sp>
      <p:sp>
        <p:nvSpPr>
          <p:cNvPr id="17411" name="Content Placeholder 2">
            <a:extLst>
              <a:ext uri="{FF2B5EF4-FFF2-40B4-BE49-F238E27FC236}">
                <a16:creationId xmlns:a16="http://schemas.microsoft.com/office/drawing/2014/main" id="{CA445110-298F-5DD2-77A6-EED27B8254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/>
              <a:t>Hierarchy chart</a:t>
            </a:r>
            <a:r>
              <a:rPr lang="en-US" altLang="en-US"/>
              <a:t>: depicts relationship between functions</a:t>
            </a:r>
          </a:p>
          <a:p>
            <a:pPr lvl="1" eaLnBrk="1" hangingPunct="1"/>
            <a:r>
              <a:rPr lang="en-US" altLang="en-US"/>
              <a:t>AKA structure chart</a:t>
            </a:r>
          </a:p>
          <a:p>
            <a:pPr lvl="1" eaLnBrk="1" hangingPunct="1"/>
            <a:r>
              <a:rPr lang="en-US" altLang="en-US"/>
              <a:t>Box for each function in the program, Lines connecting boxes illustrate the functions called by each function</a:t>
            </a:r>
          </a:p>
          <a:p>
            <a:pPr lvl="1" eaLnBrk="1" hangingPunct="1"/>
            <a:r>
              <a:rPr lang="en-US" altLang="en-US"/>
              <a:t>Does not show steps taken inside a function</a:t>
            </a:r>
          </a:p>
          <a:p>
            <a:pPr eaLnBrk="1" hangingPunct="1">
              <a:buFontTx/>
              <a:buChar char="•"/>
            </a:pPr>
            <a:r>
              <a:rPr lang="en-US" altLang="en-US"/>
              <a:t>Use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/>
              <a:t> function to have program wait for user to press enter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>
            <a:extLst>
              <a:ext uri="{FF2B5EF4-FFF2-40B4-BE49-F238E27FC236}">
                <a16:creationId xmlns:a16="http://schemas.microsoft.com/office/drawing/2014/main" id="{1E502D42-EB96-E36B-45B9-47DFA6FFB8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Designing a Program to Use Functions (cont’d.)</a:t>
            </a:r>
          </a:p>
        </p:txBody>
      </p:sp>
      <p:pic>
        <p:nvPicPr>
          <p:cNvPr id="18435" name="Content Placeholder 3">
            <a:extLst>
              <a:ext uri="{FF2B5EF4-FFF2-40B4-BE49-F238E27FC236}">
                <a16:creationId xmlns:a16="http://schemas.microsoft.com/office/drawing/2014/main" id="{8CB6BE41-191A-1A3E-AA98-953FA1E75FE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390775"/>
            <a:ext cx="8229600" cy="2944813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>
            <a:extLst>
              <a:ext uri="{FF2B5EF4-FFF2-40B4-BE49-F238E27FC236}">
                <a16:creationId xmlns:a16="http://schemas.microsoft.com/office/drawing/2014/main" id="{BA92E170-6319-6BB6-8E57-AF1E4889BA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pass</a:t>
            </a:r>
            <a:r>
              <a:rPr lang="en-US" altLang="en-US"/>
              <a:t> Keyword</a:t>
            </a:r>
          </a:p>
        </p:txBody>
      </p:sp>
      <p:sp>
        <p:nvSpPr>
          <p:cNvPr id="19459" name="Content Placeholder 2">
            <a:extLst>
              <a:ext uri="{FF2B5EF4-FFF2-40B4-BE49-F238E27FC236}">
                <a16:creationId xmlns:a16="http://schemas.microsoft.com/office/drawing/2014/main" id="{A2422AC7-EA3A-1EB5-805D-9BD46C3E18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20574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You can use 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pass</a:t>
            </a:r>
            <a:r>
              <a:rPr lang="en-US" altLang="en-US" sz="2800"/>
              <a:t> keyword to create empty functions</a:t>
            </a:r>
          </a:p>
          <a:p>
            <a:pPr>
              <a:buFontTx/>
              <a:buChar char="•"/>
            </a:pPr>
            <a:r>
              <a:rPr lang="en-US" altLang="en-US" sz="2800"/>
              <a:t>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pass</a:t>
            </a:r>
            <a:r>
              <a:rPr lang="en-US" altLang="en-US" sz="2800"/>
              <a:t> keyword is ignored by the Python interpreter</a:t>
            </a:r>
          </a:p>
          <a:p>
            <a:pPr>
              <a:buFontTx/>
              <a:buChar char="•"/>
            </a:pPr>
            <a:r>
              <a:rPr lang="en-US" altLang="en-US" sz="2800"/>
              <a:t>This can be helpful when designing a program</a:t>
            </a:r>
          </a:p>
        </p:txBody>
      </p:sp>
      <p:sp>
        <p:nvSpPr>
          <p:cNvPr id="19460" name="TextBox 1">
            <a:extLst>
              <a:ext uri="{FF2B5EF4-FFF2-40B4-BE49-F238E27FC236}">
                <a16:creationId xmlns:a16="http://schemas.microsoft.com/office/drawing/2014/main" id="{10DF2F3A-0AB2-08E3-A392-697683ED5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4648200"/>
            <a:ext cx="25908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def step1():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pass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b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def step2():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pass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3EA6B4EF-B039-2041-D14E-E25F55C7FF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Local Variables</a:t>
            </a:r>
          </a:p>
        </p:txBody>
      </p:sp>
      <p:sp>
        <p:nvSpPr>
          <p:cNvPr id="20483" name="Content Placeholder 2">
            <a:extLst>
              <a:ext uri="{FF2B5EF4-FFF2-40B4-BE49-F238E27FC236}">
                <a16:creationId xmlns:a16="http://schemas.microsoft.com/office/drawing/2014/main" id="{81E11E2F-5FB8-3DB0-5D9F-0E062E02B5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/>
              <a:t>Local variable</a:t>
            </a:r>
            <a:r>
              <a:rPr lang="en-US" altLang="en-US"/>
              <a:t>: variable that is assigned a value inside a function</a:t>
            </a:r>
          </a:p>
          <a:p>
            <a:pPr lvl="1" eaLnBrk="1" hangingPunct="1"/>
            <a:r>
              <a:rPr lang="en-US" altLang="en-US"/>
              <a:t>Belongs to the function in which it was created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Only statements inside that function can access it, error will occur if another function tries to access the variable</a:t>
            </a:r>
          </a:p>
          <a:p>
            <a:pPr eaLnBrk="1" hangingPunct="1">
              <a:buFontTx/>
              <a:buChar char="•"/>
            </a:pPr>
            <a:r>
              <a:rPr lang="en-US" altLang="en-US" u="sng"/>
              <a:t>Scope</a:t>
            </a:r>
            <a:r>
              <a:rPr lang="en-US" altLang="en-US"/>
              <a:t>: the part of a program in which a variable may be accessed</a:t>
            </a:r>
          </a:p>
          <a:p>
            <a:pPr lvl="1" eaLnBrk="1" hangingPunct="1"/>
            <a:r>
              <a:rPr lang="en-US" altLang="en-US"/>
              <a:t>For local variable: function in which created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B6E481A5-4CB6-B2DF-9DAD-8B8956B8DC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Local Variables (cont’d.)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3785C583-A0E3-978C-9225-F6B4F57DE4D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Local variable cannot be accessed by statements inside its function which precede its creation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Different functions may have local variables with the same name 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Each function does not see the other function’s local variables, so no confusion</a:t>
            </a:r>
            <a:endParaRPr lang="he-IL" altLang="en-US"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2192C26A-3C88-45AD-2165-01DB25D7A7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Topics</a:t>
            </a:r>
            <a:endParaRPr lang="he-IL" altLang="en-US"/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DA44B1D4-AE3E-244B-905C-5B81F729E77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 dirty="0"/>
              <a:t>Introduction to Functions</a:t>
            </a:r>
          </a:p>
          <a:p>
            <a:pPr eaLnBrk="1" hangingPunct="1">
              <a:buFontTx/>
              <a:buChar char="•"/>
            </a:pPr>
            <a:r>
              <a:rPr lang="en-US" altLang="en-US" sz="2800" dirty="0"/>
              <a:t>Defining and Calling a Void Function</a:t>
            </a:r>
          </a:p>
          <a:p>
            <a:pPr eaLnBrk="1" hangingPunct="1">
              <a:buFontTx/>
              <a:buChar char="•"/>
            </a:pPr>
            <a:r>
              <a:rPr lang="en-US" altLang="en-US" sz="2800" dirty="0"/>
              <a:t>Designing a Program to Use Functions</a:t>
            </a:r>
          </a:p>
          <a:p>
            <a:pPr eaLnBrk="1" hangingPunct="1">
              <a:buFontTx/>
              <a:buChar char="•"/>
            </a:pPr>
            <a:r>
              <a:rPr lang="en-US" altLang="en-US" sz="2800" dirty="0"/>
              <a:t>Local Variables</a:t>
            </a:r>
          </a:p>
          <a:p>
            <a:pPr eaLnBrk="1" hangingPunct="1">
              <a:buFontTx/>
              <a:buChar char="•"/>
            </a:pPr>
            <a:r>
              <a:rPr lang="en-US" altLang="en-US" sz="2800" dirty="0"/>
              <a:t>Passing Arguments to Functions</a:t>
            </a:r>
          </a:p>
          <a:p>
            <a:pPr eaLnBrk="1" hangingPunct="1">
              <a:buFontTx/>
              <a:buChar char="•"/>
            </a:pPr>
            <a:r>
              <a:rPr lang="en-US" altLang="en-US" sz="2800" dirty="0"/>
              <a:t>Global Variables and Global Constants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>
            <a:extLst>
              <a:ext uri="{FF2B5EF4-FFF2-40B4-BE49-F238E27FC236}">
                <a16:creationId xmlns:a16="http://schemas.microsoft.com/office/drawing/2014/main" id="{63694CCB-3D3B-AFB3-69F8-27046D83B1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Passing Arguments to Functions</a:t>
            </a:r>
          </a:p>
        </p:txBody>
      </p:sp>
      <p:sp>
        <p:nvSpPr>
          <p:cNvPr id="22531" name="Content Placeholder 2">
            <a:extLst>
              <a:ext uri="{FF2B5EF4-FFF2-40B4-BE49-F238E27FC236}">
                <a16:creationId xmlns:a16="http://schemas.microsoft.com/office/drawing/2014/main" id="{63359D13-33C9-615C-8F0F-608A11585C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/>
              <a:t>Argument</a:t>
            </a:r>
            <a:r>
              <a:rPr lang="en-US" altLang="en-US"/>
              <a:t>: piece of data that is sent into a function</a:t>
            </a:r>
          </a:p>
          <a:p>
            <a:pPr lvl="1" eaLnBrk="1" hangingPunct="1"/>
            <a:r>
              <a:rPr lang="en-US" altLang="en-US"/>
              <a:t>Function can use argument in calculations</a:t>
            </a:r>
          </a:p>
          <a:p>
            <a:pPr lvl="1" eaLnBrk="1" hangingPunct="1"/>
            <a:r>
              <a:rPr lang="en-US" altLang="en-US"/>
              <a:t>When calling the function, the argument is placed in parentheses following the function name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959DC97D-A946-D767-D5E1-660D233EE8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Passing Arguments to Functions (cont’d.)</a:t>
            </a:r>
          </a:p>
        </p:txBody>
      </p:sp>
      <p:pic>
        <p:nvPicPr>
          <p:cNvPr id="23555" name="Picture 2">
            <a:extLst>
              <a:ext uri="{FF2B5EF4-FFF2-40B4-BE49-F238E27FC236}">
                <a16:creationId xmlns:a16="http://schemas.microsoft.com/office/drawing/2014/main" id="{7EDD251A-F2D4-82CB-0C66-C263A10C3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275" y="2286000"/>
            <a:ext cx="72834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>
            <a:extLst>
              <a:ext uri="{FF2B5EF4-FFF2-40B4-BE49-F238E27FC236}">
                <a16:creationId xmlns:a16="http://schemas.microsoft.com/office/drawing/2014/main" id="{F4EDFA7D-1652-D051-0336-1ACAD4EAB2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Passing Arguments to Functions (cont’d.)</a:t>
            </a:r>
          </a:p>
        </p:txBody>
      </p:sp>
      <p:sp>
        <p:nvSpPr>
          <p:cNvPr id="24579" name="Content Placeholder 2">
            <a:extLst>
              <a:ext uri="{FF2B5EF4-FFF2-40B4-BE49-F238E27FC236}">
                <a16:creationId xmlns:a16="http://schemas.microsoft.com/office/drawing/2014/main" id="{EF07611F-DB40-C172-FB33-55FC86A2A03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/>
              <a:t>Parameter variable</a:t>
            </a:r>
            <a:r>
              <a:rPr lang="en-US" altLang="en-US"/>
              <a:t>: variable that is assigned the value of an argument when the function is called</a:t>
            </a:r>
          </a:p>
          <a:p>
            <a:pPr lvl="1" eaLnBrk="1" hangingPunct="1"/>
            <a:r>
              <a:rPr lang="en-US" altLang="en-US"/>
              <a:t>The parameter and the argument reference the same value</a:t>
            </a:r>
          </a:p>
          <a:p>
            <a:pPr lvl="1" eaLnBrk="1" hangingPunct="1"/>
            <a:r>
              <a:rPr lang="en-US" altLang="en-US"/>
              <a:t>General format: </a:t>
            </a:r>
          </a:p>
          <a:p>
            <a:pPr lvl="1" eaLnBrk="1" hangingPunct="1"/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	   def 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function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parameter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pPr lvl="1" eaLnBrk="1" hangingPunct="1"/>
            <a:r>
              <a:rPr lang="en-US" altLang="en-US" u="sng">
                <a:cs typeface="Courier New" panose="02070309020205020404" pitchFamily="49" charset="0"/>
              </a:rPr>
              <a:t>Scope of a parameter</a:t>
            </a:r>
            <a:r>
              <a:rPr lang="en-US" altLang="en-US">
                <a:cs typeface="Courier New" panose="02070309020205020404" pitchFamily="49" charset="0"/>
              </a:rPr>
              <a:t>: the function in which the parameter is used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D28B0B23-2E27-4EA8-174E-ECDA61C385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Passing Arguments to Functions (cont’d.)</a:t>
            </a:r>
          </a:p>
        </p:txBody>
      </p:sp>
      <p:pic>
        <p:nvPicPr>
          <p:cNvPr id="25603" name="Content Placeholder 3">
            <a:extLst>
              <a:ext uri="{FF2B5EF4-FFF2-40B4-BE49-F238E27FC236}">
                <a16:creationId xmlns:a16="http://schemas.microsoft.com/office/drawing/2014/main" id="{57ADB06D-9ACD-9E49-E8E6-7D1F62C8882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897188"/>
            <a:ext cx="8229600" cy="1931987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>
            <a:extLst>
              <a:ext uri="{FF2B5EF4-FFF2-40B4-BE49-F238E27FC236}">
                <a16:creationId xmlns:a16="http://schemas.microsoft.com/office/drawing/2014/main" id="{E3C93010-AD2A-C3C8-B72B-EE89989F68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Passing Multiple Arguments</a:t>
            </a:r>
          </a:p>
        </p:txBody>
      </p:sp>
      <p:sp>
        <p:nvSpPr>
          <p:cNvPr id="26627" name="Content Placeholder 2">
            <a:extLst>
              <a:ext uri="{FF2B5EF4-FFF2-40B4-BE49-F238E27FC236}">
                <a16:creationId xmlns:a16="http://schemas.microsoft.com/office/drawing/2014/main" id="{18BAB6F5-F578-60E5-CD8D-4CF8D3805B2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Python allows writing a function that accepts multiple arguments</a:t>
            </a:r>
          </a:p>
          <a:p>
            <a:pPr lvl="1" eaLnBrk="1" hangingPunct="1"/>
            <a:r>
              <a:rPr lang="en-US" altLang="en-US"/>
              <a:t>Parameter list replaces single parameter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Parameter list items separated by comma</a:t>
            </a:r>
          </a:p>
          <a:p>
            <a:pPr eaLnBrk="1" hangingPunct="1">
              <a:buFontTx/>
              <a:buChar char="•"/>
            </a:pPr>
            <a:r>
              <a:rPr lang="en-US" altLang="en-US"/>
              <a:t>Arguments are passed </a:t>
            </a:r>
            <a:r>
              <a:rPr lang="en-US" altLang="en-US" i="1"/>
              <a:t>by position</a:t>
            </a:r>
            <a:r>
              <a:rPr lang="en-US" altLang="en-US"/>
              <a:t> to corresponding parameters</a:t>
            </a:r>
          </a:p>
          <a:p>
            <a:pPr lvl="1" eaLnBrk="1" hangingPunct="1"/>
            <a:r>
              <a:rPr lang="en-US" altLang="en-US"/>
              <a:t>First parameter receives value of first argument, second parameter receives value of second argument, etc.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A154473F-9560-35B4-0109-B524FB5D69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Passing Multiple Arguments (cont’d.)</a:t>
            </a:r>
          </a:p>
        </p:txBody>
      </p:sp>
      <p:pic>
        <p:nvPicPr>
          <p:cNvPr id="27651" name="Picture 2">
            <a:extLst>
              <a:ext uri="{FF2B5EF4-FFF2-40B4-BE49-F238E27FC236}">
                <a16:creationId xmlns:a16="http://schemas.microsoft.com/office/drawing/2014/main" id="{C080076A-437F-A9D0-9755-3406C4DB51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88" y="2057400"/>
            <a:ext cx="62198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>
            <a:extLst>
              <a:ext uri="{FF2B5EF4-FFF2-40B4-BE49-F238E27FC236}">
                <a16:creationId xmlns:a16="http://schemas.microsoft.com/office/drawing/2014/main" id="{6E1FF97E-BCFF-80FA-EE3D-2D59209E07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Making Changes to Parameters</a:t>
            </a:r>
          </a:p>
        </p:txBody>
      </p:sp>
      <p:sp>
        <p:nvSpPr>
          <p:cNvPr id="28675" name="Content Placeholder 2">
            <a:extLst>
              <a:ext uri="{FF2B5EF4-FFF2-40B4-BE49-F238E27FC236}">
                <a16:creationId xmlns:a16="http://schemas.microsoft.com/office/drawing/2014/main" id="{E5B84B2C-0501-EBB9-3790-5D2A97D3D66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dirty="0"/>
              <a:t>Changes made to a parameter value within the function do not affect the argument</a:t>
            </a:r>
          </a:p>
          <a:p>
            <a:pPr lvl="1" eaLnBrk="1" hangingPunct="1"/>
            <a:r>
              <a:rPr lang="en-US" altLang="en-US" dirty="0"/>
              <a:t>Known as </a:t>
            </a:r>
            <a:r>
              <a:rPr lang="en-US" altLang="en-US" i="1" dirty="0"/>
              <a:t>pass by value</a:t>
            </a:r>
          </a:p>
          <a:p>
            <a:pPr lvl="1" eaLnBrk="1" hangingPunct="1"/>
            <a:r>
              <a:rPr lang="en-US" altLang="en-US" dirty="0"/>
              <a:t>Provides a way for unidirectional communication between one function and another function</a:t>
            </a:r>
          </a:p>
          <a:p>
            <a:pPr lvl="2" eaLnBrk="1" hangingPunct="1">
              <a:buFontTx/>
              <a:buChar char="•"/>
            </a:pPr>
            <a:r>
              <a:rPr lang="en-US" altLang="en-US" dirty="0"/>
              <a:t>Calling function can communicate with called function</a:t>
            </a:r>
            <a:endParaRPr lang="he-IL" altLang="en-US" dirty="0"/>
          </a:p>
          <a:p>
            <a:pPr>
              <a:buFontTx/>
              <a:buChar char="•"/>
            </a:pPr>
            <a:endParaRPr lang="en-US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B34710B4-F5AC-C479-F98B-E6C010006E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Making Changes to Parameters (cont’d.)</a:t>
            </a:r>
          </a:p>
        </p:txBody>
      </p:sp>
      <p:pic>
        <p:nvPicPr>
          <p:cNvPr id="29699" name="Picture 2">
            <a:extLst>
              <a:ext uri="{FF2B5EF4-FFF2-40B4-BE49-F238E27FC236}">
                <a16:creationId xmlns:a16="http://schemas.microsoft.com/office/drawing/2014/main" id="{2AF760D9-86E0-00C0-6280-DFC68DBFB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2133600"/>
            <a:ext cx="7856538" cy="311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1C0E0C3D-41D0-D83E-18DC-3FB77F9EBA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276600"/>
            <a:ext cx="6934200" cy="287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Title 1">
            <a:extLst>
              <a:ext uri="{FF2B5EF4-FFF2-40B4-BE49-F238E27FC236}">
                <a16:creationId xmlns:a16="http://schemas.microsoft.com/office/drawing/2014/main" id="{D593B15D-F3AC-5DE2-CF16-37AEAA7FF07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Making Changes to Parameters (cont’d.)</a:t>
            </a:r>
          </a:p>
        </p:txBody>
      </p:sp>
      <p:sp>
        <p:nvSpPr>
          <p:cNvPr id="30724" name="Content Placeholder 2">
            <a:extLst>
              <a:ext uri="{FF2B5EF4-FFF2-40B4-BE49-F238E27FC236}">
                <a16:creationId xmlns:a16="http://schemas.microsoft.com/office/drawing/2014/main" id="{D39D9F16-DC81-12FE-0487-1E5D46A69F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18288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/>
              <a:t>Figure 5-18</a:t>
            </a:r>
          </a:p>
          <a:p>
            <a:pPr lvl="1"/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en-US" altLang="en-US"/>
              <a:t> variable passed to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change_me</a:t>
            </a:r>
            <a:r>
              <a:rPr lang="en-US" altLang="en-US"/>
              <a:t> function cannot be changed by it</a:t>
            </a:r>
            <a:endParaRPr lang="he-IL" altLang="en-US"/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id="{BD5193C3-8B96-B4FD-4879-D5EB457279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Keyword Arguments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id="{0B19472A-DB2E-DD62-E21C-E863D77BEF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/>
              <a:t>Keyword argument: argument that specifies which parameter the value should be passed to</a:t>
            </a:r>
          </a:p>
          <a:p>
            <a:pPr lvl="1" eaLnBrk="1" hangingPunct="1"/>
            <a:r>
              <a:rPr lang="en-US" altLang="en-US" sz="2400"/>
              <a:t>Position when calling function is irrelevant</a:t>
            </a:r>
          </a:p>
          <a:p>
            <a:pPr lvl="1" eaLnBrk="1" hangingPunct="1"/>
            <a:r>
              <a:rPr lang="en-US" altLang="en-US" sz="2400"/>
              <a:t>General Format: </a:t>
            </a:r>
          </a:p>
          <a:p>
            <a:pPr lvl="1" eaLnBrk="1" hangingPunct="1"/>
            <a:r>
              <a:rPr lang="en-US" altLang="en-US" sz="2400"/>
              <a:t>		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function_name(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parameter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value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eaLnBrk="1" hangingPunct="1"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Possible to mix keyword and positional arguments when calling a function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Positional arguments must appear first 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2F5DF67A-E87C-27A2-1EE3-FC503908E3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Topics (cont’d.)</a:t>
            </a:r>
          </a:p>
        </p:txBody>
      </p:sp>
      <p:sp>
        <p:nvSpPr>
          <p:cNvPr id="5123" name="Content Placeholder 2">
            <a:extLst>
              <a:ext uri="{FF2B5EF4-FFF2-40B4-BE49-F238E27FC236}">
                <a16:creationId xmlns:a16="http://schemas.microsoft.com/office/drawing/2014/main" id="{492F3C08-F5E3-7146-160B-5428C39BB1A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Introduction to Value-Returning Functions: Generating Random Numbers</a:t>
            </a:r>
          </a:p>
          <a:p>
            <a:pPr>
              <a:buFontTx/>
              <a:buChar char="•"/>
            </a:pPr>
            <a:r>
              <a:rPr lang="en-US" altLang="en-US"/>
              <a:t>Writing Your Own Value-Returning Functions</a:t>
            </a:r>
          </a:p>
          <a:p>
            <a:pPr>
              <a:buFontTx/>
              <a:buChar char="•"/>
            </a:pPr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en-US" altLang="en-US"/>
              <a:t> Module</a:t>
            </a:r>
          </a:p>
          <a:p>
            <a:pPr>
              <a:buFontTx/>
              <a:buChar char="•"/>
            </a:pPr>
            <a:r>
              <a:rPr lang="en-US" altLang="en-US"/>
              <a:t>Storing Functions in Modules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>
            <a:extLst>
              <a:ext uri="{FF2B5EF4-FFF2-40B4-BE49-F238E27FC236}">
                <a16:creationId xmlns:a16="http://schemas.microsoft.com/office/drawing/2014/main" id="{2950CA66-C19E-33C3-963D-C4F75A69DB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Keyword-Only Parameters</a:t>
            </a:r>
          </a:p>
        </p:txBody>
      </p:sp>
      <p:sp>
        <p:nvSpPr>
          <p:cNvPr id="32771" name="Content Placeholder 2">
            <a:extLst>
              <a:ext uri="{FF2B5EF4-FFF2-40B4-BE49-F238E27FC236}">
                <a16:creationId xmlns:a16="http://schemas.microsoft.com/office/drawing/2014/main" id="{2E2E1E6C-2F55-A0CC-3C11-8937352D064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In a function definition, you can require that all arguments be passed as keyword arguments</a:t>
            </a:r>
          </a:p>
          <a:p>
            <a:pPr>
              <a:buFontTx/>
              <a:buChar char="•"/>
            </a:pPr>
            <a:r>
              <a:rPr lang="en-US" altLang="en-US" sz="2800"/>
              <a:t>Write an asterisk, followed by a comma, at the beginning of the function's parameter list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>
            <a:extLst>
              <a:ext uri="{FF2B5EF4-FFF2-40B4-BE49-F238E27FC236}">
                <a16:creationId xmlns:a16="http://schemas.microsoft.com/office/drawing/2014/main" id="{E2B334C2-D63E-83BD-96D3-1077E5B18F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Keyword-Only Parameters</a:t>
            </a:r>
          </a:p>
        </p:txBody>
      </p:sp>
      <p:sp>
        <p:nvSpPr>
          <p:cNvPr id="33795" name="Content Placeholder 2">
            <a:extLst>
              <a:ext uri="{FF2B5EF4-FFF2-40B4-BE49-F238E27FC236}">
                <a16:creationId xmlns:a16="http://schemas.microsoft.com/office/drawing/2014/main" id="{A6A9CD87-EFD3-673E-315D-BD29D1BF77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Example:</a:t>
            </a:r>
            <a:br>
              <a:rPr lang="en-US" altLang="en-US" sz="2800"/>
            </a:br>
            <a:br>
              <a:rPr lang="en-US" altLang="en-US" sz="2800"/>
            </a:br>
            <a:br>
              <a:rPr lang="en-US" altLang="en-US" sz="2800"/>
            </a:br>
            <a:endParaRPr lang="en-US" altLang="en-US" sz="2800"/>
          </a:p>
          <a:p>
            <a:pPr>
              <a:buFontTx/>
              <a:buChar char="•"/>
            </a:pPr>
            <a:r>
              <a:rPr lang="en-US" altLang="en-US" sz="2800"/>
              <a:t>All the parameters appearing after the asterisk are keyword-only parameters</a:t>
            </a:r>
          </a:p>
          <a:p>
            <a:pPr>
              <a:buFontTx/>
              <a:buChar char="•"/>
            </a:pPr>
            <a:r>
              <a:rPr lang="en-US" altLang="en-US" sz="2800"/>
              <a:t>When the function is called, the keyword-only parameters will accept only keyword arguments</a:t>
            </a:r>
          </a:p>
        </p:txBody>
      </p:sp>
      <p:sp>
        <p:nvSpPr>
          <p:cNvPr id="33796" name="TextBox 1">
            <a:extLst>
              <a:ext uri="{FF2B5EF4-FFF2-40B4-BE49-F238E27FC236}">
                <a16:creationId xmlns:a16="http://schemas.microsoft.com/office/drawing/2014/main" id="{32999DB6-7833-C11B-97C9-FA126CA7CC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362200"/>
            <a:ext cx="480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</a:t>
            </a:r>
            <a:r>
              <a:rPr lang="en-US" altLang="en-US" sz="2000" b="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show_sum</a:t>
            </a: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(*, a, b, c, d):</a:t>
            </a:r>
            <a:endParaRPr lang="en-US" altLang="en-US" sz="20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print(a + b + c + d)</a:t>
            </a:r>
            <a:endParaRPr lang="en-US" altLang="en-US" sz="20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2920E50D-B5D6-4723-16A1-CE4E3BCECD5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Keyword-Only Parameters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1FC6FC9D-6DB7-0A47-3CF6-F1AEE36B36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 dirty="0"/>
              <a:t>Example:</a:t>
            </a:r>
            <a:br>
              <a:rPr lang="en-US" altLang="en-US" sz="2800" dirty="0"/>
            </a:br>
            <a:br>
              <a:rPr lang="en-US" altLang="en-US" sz="2800" dirty="0"/>
            </a:br>
            <a:br>
              <a:rPr lang="en-US" altLang="en-US" sz="2800" dirty="0"/>
            </a:br>
            <a:endParaRPr lang="en-US" altLang="en-US" sz="2800" dirty="0"/>
          </a:p>
          <a:p>
            <a:pPr>
              <a:buFontTx/>
              <a:buChar char="•"/>
            </a:pPr>
            <a:r>
              <a:rPr lang="en-US" altLang="en-US" sz="2800" dirty="0"/>
              <a:t>This function call will work:</a:t>
            </a:r>
          </a:p>
          <a:p>
            <a:pPr>
              <a:buFontTx/>
              <a:buChar char="•"/>
            </a:pPr>
            <a:endParaRPr lang="en-US" altLang="en-US" sz="2800" dirty="0"/>
          </a:p>
          <a:p>
            <a:pPr>
              <a:buFontTx/>
              <a:buChar char="•"/>
            </a:pPr>
            <a:r>
              <a:rPr lang="en-US" altLang="en-US" sz="2800" dirty="0"/>
              <a:t>But this one will not:</a:t>
            </a:r>
          </a:p>
        </p:txBody>
      </p:sp>
      <p:sp>
        <p:nvSpPr>
          <p:cNvPr id="34820" name="TextBox 1">
            <a:extLst>
              <a:ext uri="{FF2B5EF4-FFF2-40B4-BE49-F238E27FC236}">
                <a16:creationId xmlns:a16="http://schemas.microsoft.com/office/drawing/2014/main" id="{3C54D4A8-588D-4E66-EEC6-4735375CA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362200"/>
            <a:ext cx="480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</a:t>
            </a:r>
            <a:r>
              <a:rPr lang="en-US" altLang="en-US" sz="2000" b="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show_sum</a:t>
            </a: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(*, a, b, c, d):</a:t>
            </a:r>
            <a:endParaRPr lang="en-US" altLang="en-US" sz="20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print(a + b + c + d)</a:t>
            </a:r>
            <a:endParaRPr lang="en-US" altLang="en-US" sz="20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821" name="TextBox 4">
            <a:extLst>
              <a:ext uri="{FF2B5EF4-FFF2-40B4-BE49-F238E27FC236}">
                <a16:creationId xmlns:a16="http://schemas.microsoft.com/office/drawing/2014/main" id="{85950DE9-C0F8-6237-1A73-D9439FAA30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962400"/>
            <a:ext cx="480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 dirty="0" err="1">
                <a:latin typeface="Courier New" panose="02070309020205020404" pitchFamily="49" charset="0"/>
                <a:cs typeface="Calibri" panose="020F0502020204030204" pitchFamily="34" charset="0"/>
              </a:rPr>
              <a:t>show_sum</a:t>
            </a:r>
            <a:r>
              <a:rPr lang="en-US" altLang="en-US" sz="1800" b="0" dirty="0">
                <a:latin typeface="Courier New" panose="02070309020205020404" pitchFamily="49" charset="0"/>
                <a:cs typeface="Calibri" panose="020F0502020204030204" pitchFamily="34" charset="0"/>
              </a:rPr>
              <a:t>(a=10, b=20, c=30, d=40)</a:t>
            </a:r>
            <a:endParaRPr lang="en-US" altLang="en-US" sz="2000" b="0" dirty="0"/>
          </a:p>
        </p:txBody>
      </p:sp>
      <p:sp>
        <p:nvSpPr>
          <p:cNvPr id="34822" name="TextBox 5">
            <a:extLst>
              <a:ext uri="{FF2B5EF4-FFF2-40B4-BE49-F238E27FC236}">
                <a16:creationId xmlns:a16="http://schemas.microsoft.com/office/drawing/2014/main" id="{A59676A4-BFA2-4B11-7130-26D220CF3E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5224463"/>
            <a:ext cx="4800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 dirty="0" err="1">
                <a:latin typeface="Courier New" panose="02070309020205020404" pitchFamily="49" charset="0"/>
                <a:cs typeface="Calibri" panose="020F0502020204030204" pitchFamily="34" charset="0"/>
              </a:rPr>
              <a:t>show_sum</a:t>
            </a:r>
            <a:r>
              <a:rPr lang="en-US" altLang="en-US" sz="1800" b="0" dirty="0">
                <a:latin typeface="Courier New" panose="02070309020205020404" pitchFamily="49" charset="0"/>
                <a:cs typeface="Calibri" panose="020F0502020204030204" pitchFamily="34" charset="0"/>
              </a:rPr>
              <a:t>(10, b=20, c=30, d=40)</a:t>
            </a:r>
            <a:endParaRPr lang="en-US" altLang="en-US" sz="2000" b="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F2D391E1-7735-ADCB-1E95-B28132B0F7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Keyword-Only Parameters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E9EE3897-C160-308D-872E-A912077133D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 dirty="0"/>
              <a:t>The 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altLang="en-US" sz="2800" dirty="0"/>
              <a:t> can appear at any position in the parameter list, but only the parameters that appear after it will become keyword-only parameters</a:t>
            </a:r>
          </a:p>
          <a:p>
            <a:pPr>
              <a:buFontTx/>
              <a:buChar char="•"/>
            </a:pPr>
            <a:endParaRPr lang="en-US" altLang="en-US" sz="2800" dirty="0"/>
          </a:p>
          <a:p>
            <a:pPr>
              <a:buFontTx/>
              <a:buChar char="•"/>
            </a:pPr>
            <a:endParaRPr lang="en-US" altLang="en-US" sz="2800" dirty="0"/>
          </a:p>
          <a:p>
            <a:pPr>
              <a:buFontTx/>
              <a:buChar char="•"/>
            </a:pPr>
            <a:r>
              <a:rPr lang="en-US" altLang="en-US" sz="2800" dirty="0"/>
              <a:t>In this example, only the 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altLang="en-US" sz="2800" dirty="0"/>
              <a:t> and 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altLang="en-US" sz="2800" dirty="0"/>
              <a:t> parameters are keyword-only parameters. </a:t>
            </a:r>
            <a:br>
              <a:rPr lang="en-US" altLang="en-US" sz="2800" dirty="0"/>
            </a:br>
            <a:br>
              <a:rPr lang="en-US" altLang="en-US" sz="2800" dirty="0"/>
            </a:br>
            <a:br>
              <a:rPr lang="en-US" altLang="en-US" sz="2800" dirty="0"/>
            </a:br>
            <a:endParaRPr lang="en-US" altLang="en-US" sz="2800" dirty="0"/>
          </a:p>
        </p:txBody>
      </p:sp>
      <p:sp>
        <p:nvSpPr>
          <p:cNvPr id="35844" name="TextBox 1">
            <a:extLst>
              <a:ext uri="{FF2B5EF4-FFF2-40B4-BE49-F238E27FC236}">
                <a16:creationId xmlns:a16="http://schemas.microsoft.com/office/drawing/2014/main" id="{89BE7A83-7C2B-FA71-5356-7CFF71044B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581400"/>
            <a:ext cx="480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</a:t>
            </a:r>
            <a:r>
              <a:rPr lang="en-US" altLang="en-US" sz="2000" b="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show_sum</a:t>
            </a: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(a, b, *, c, d):</a:t>
            </a:r>
            <a:endParaRPr lang="en-US" altLang="en-US" sz="20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print(a + b + c + d)</a:t>
            </a:r>
            <a:endParaRPr lang="en-US" altLang="en-US" sz="20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>
            <a:extLst>
              <a:ext uri="{FF2B5EF4-FFF2-40B4-BE49-F238E27FC236}">
                <a16:creationId xmlns:a16="http://schemas.microsoft.com/office/drawing/2014/main" id="{FBA3D686-BE3E-D98A-5178-DDD16FC6186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Positional-Only Parameters</a:t>
            </a:r>
          </a:p>
        </p:txBody>
      </p:sp>
      <p:sp>
        <p:nvSpPr>
          <p:cNvPr id="36867" name="Content Placeholder 2">
            <a:extLst>
              <a:ext uri="{FF2B5EF4-FFF2-40B4-BE49-F238E27FC236}">
                <a16:creationId xmlns:a16="http://schemas.microsoft.com/office/drawing/2014/main" id="{9719FCAB-B9EA-96B2-5919-748D0461A88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 dirty="0"/>
              <a:t>A positional-only parameter will accept only positional arguments </a:t>
            </a:r>
          </a:p>
          <a:p>
            <a:pPr>
              <a:buFontTx/>
              <a:buChar char="•"/>
            </a:pPr>
            <a:r>
              <a:rPr lang="en-US" altLang="en-US" sz="2800" dirty="0"/>
              <a:t>To declare positional-only parameters, insert a forward-slash into the parameter list</a:t>
            </a:r>
          </a:p>
          <a:p>
            <a:pPr>
              <a:buFontTx/>
              <a:buChar char="•"/>
            </a:pPr>
            <a:r>
              <a:rPr lang="en-US" altLang="en-US" sz="2800" dirty="0"/>
              <a:t>All the parameters that appear before the forward-slash will be positional-only parameters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>
            <a:extLst>
              <a:ext uri="{FF2B5EF4-FFF2-40B4-BE49-F238E27FC236}">
                <a16:creationId xmlns:a16="http://schemas.microsoft.com/office/drawing/2014/main" id="{58BF8945-E9F8-C897-93A3-F4E51B3792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Positional-Only Parameters</a:t>
            </a:r>
          </a:p>
        </p:txBody>
      </p:sp>
      <p:sp>
        <p:nvSpPr>
          <p:cNvPr id="37891" name="Content Placeholder 2">
            <a:extLst>
              <a:ext uri="{FF2B5EF4-FFF2-40B4-BE49-F238E27FC236}">
                <a16:creationId xmlns:a16="http://schemas.microsoft.com/office/drawing/2014/main" id="{1295CFA7-47FB-2613-41F7-83D7128DE6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Example:</a:t>
            </a:r>
          </a:p>
          <a:p>
            <a:pPr>
              <a:buFontTx/>
              <a:buChar char="•"/>
            </a:pPr>
            <a:endParaRPr lang="en-US" altLang="en-US" sz="2800"/>
          </a:p>
          <a:p>
            <a:pPr>
              <a:buFontTx/>
              <a:buChar char="•"/>
            </a:pPr>
            <a:endParaRPr lang="en-US" altLang="en-US" sz="2800"/>
          </a:p>
          <a:p>
            <a:pPr>
              <a:buFontTx/>
              <a:buChar char="•"/>
            </a:pPr>
            <a:r>
              <a:rPr lang="en-US" altLang="en-US" sz="2800"/>
              <a:t>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altLang="en-US" sz="2800"/>
              <a:t>,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altLang="en-US" sz="2800"/>
              <a:t>,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altLang="en-US" sz="2800"/>
              <a:t>, and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altLang="en-US" sz="2800"/>
              <a:t> parameters are positional-only</a:t>
            </a:r>
          </a:p>
          <a:p>
            <a:pPr>
              <a:buFontTx/>
              <a:buChar char="•"/>
            </a:pPr>
            <a:r>
              <a:rPr lang="en-US" altLang="en-US" sz="2800"/>
              <a:t>These parameters will not accept keyword arguments</a:t>
            </a:r>
          </a:p>
        </p:txBody>
      </p:sp>
      <p:sp>
        <p:nvSpPr>
          <p:cNvPr id="37892" name="TextBox 3">
            <a:extLst>
              <a:ext uri="{FF2B5EF4-FFF2-40B4-BE49-F238E27FC236}">
                <a16:creationId xmlns:a16="http://schemas.microsoft.com/office/drawing/2014/main" id="{8A033853-0E77-0F96-1C59-55D8CD8E2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209800"/>
            <a:ext cx="480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</a:t>
            </a:r>
            <a:r>
              <a:rPr lang="en-US" altLang="en-US" sz="2000" b="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show_sum</a:t>
            </a: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(a, b, c, d, /):</a:t>
            </a:r>
            <a:endParaRPr lang="en-US" altLang="en-US" sz="20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print(a + b + c + d)</a:t>
            </a:r>
            <a:endParaRPr lang="en-US" altLang="en-US" sz="20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>
            <a:extLst>
              <a:ext uri="{FF2B5EF4-FFF2-40B4-BE49-F238E27FC236}">
                <a16:creationId xmlns:a16="http://schemas.microsoft.com/office/drawing/2014/main" id="{AD52695C-D38A-0CBE-602A-0A40B12EA4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Positional-Only Parameters</a:t>
            </a:r>
          </a:p>
        </p:txBody>
      </p:sp>
      <p:sp>
        <p:nvSpPr>
          <p:cNvPr id="38915" name="Content Placeholder 2">
            <a:extLst>
              <a:ext uri="{FF2B5EF4-FFF2-40B4-BE49-F238E27FC236}">
                <a16:creationId xmlns:a16="http://schemas.microsoft.com/office/drawing/2014/main" id="{3BDF4FA0-0168-7E63-F594-CF86043B03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 dirty="0"/>
              <a:t>Example:</a:t>
            </a:r>
            <a:br>
              <a:rPr lang="en-US" altLang="en-US" sz="2800" dirty="0"/>
            </a:br>
            <a:br>
              <a:rPr lang="en-US" altLang="en-US" sz="2800" dirty="0"/>
            </a:br>
            <a:br>
              <a:rPr lang="en-US" altLang="en-US" sz="2800" dirty="0"/>
            </a:br>
            <a:endParaRPr lang="en-US" altLang="en-US" sz="2800" dirty="0"/>
          </a:p>
          <a:p>
            <a:pPr>
              <a:buFontTx/>
              <a:buChar char="•"/>
            </a:pPr>
            <a:r>
              <a:rPr lang="en-US" altLang="en-US" sz="2800" dirty="0"/>
              <a:t>This function call will work:</a:t>
            </a:r>
          </a:p>
          <a:p>
            <a:pPr>
              <a:buFontTx/>
              <a:buChar char="•"/>
            </a:pPr>
            <a:endParaRPr lang="en-US" altLang="en-US" sz="2800" dirty="0"/>
          </a:p>
          <a:p>
            <a:pPr>
              <a:buFontTx/>
              <a:buChar char="•"/>
            </a:pPr>
            <a:r>
              <a:rPr lang="en-US" altLang="en-US" sz="2800" dirty="0"/>
              <a:t>But this one will not:</a:t>
            </a:r>
          </a:p>
        </p:txBody>
      </p:sp>
      <p:sp>
        <p:nvSpPr>
          <p:cNvPr id="38916" name="TextBox 1">
            <a:extLst>
              <a:ext uri="{FF2B5EF4-FFF2-40B4-BE49-F238E27FC236}">
                <a16:creationId xmlns:a16="http://schemas.microsoft.com/office/drawing/2014/main" id="{83FE9E5F-C0A8-BA18-9D36-840FA3C32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6400" y="2362200"/>
            <a:ext cx="480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</a:t>
            </a:r>
            <a:r>
              <a:rPr lang="en-US" altLang="en-US" sz="2000" b="0" dirty="0" err="1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show_sum</a:t>
            </a: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(a, b, c, d, /):</a:t>
            </a:r>
            <a:endParaRPr lang="en-US" altLang="en-US" sz="2000" b="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 dirty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print(a + b + c + d)</a:t>
            </a:r>
            <a:endParaRPr lang="en-US" altLang="en-US" sz="2000" b="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917" name="TextBox 4">
            <a:extLst>
              <a:ext uri="{FF2B5EF4-FFF2-40B4-BE49-F238E27FC236}">
                <a16:creationId xmlns:a16="http://schemas.microsoft.com/office/drawing/2014/main" id="{6CC4D808-49C3-4FAB-A14F-9182F09CF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4014054"/>
            <a:ext cx="4800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alibri" panose="020F0502020204030204" pitchFamily="34" charset="0"/>
              </a:rPr>
              <a:t>show_sum(10, 20, 30, 40)</a:t>
            </a:r>
            <a:endParaRPr lang="en-US" altLang="en-US" sz="2000" b="0"/>
          </a:p>
        </p:txBody>
      </p:sp>
      <p:sp>
        <p:nvSpPr>
          <p:cNvPr id="38918" name="TextBox 5">
            <a:extLst>
              <a:ext uri="{FF2B5EF4-FFF2-40B4-BE49-F238E27FC236}">
                <a16:creationId xmlns:a16="http://schemas.microsoft.com/office/drawing/2014/main" id="{D2193A53-43E9-2D9B-3E48-CABDC9691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1813" y="5224463"/>
            <a:ext cx="4800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 dirty="0" err="1">
                <a:latin typeface="Courier New" panose="02070309020205020404" pitchFamily="49" charset="0"/>
                <a:cs typeface="Calibri" panose="020F0502020204030204" pitchFamily="34" charset="0"/>
              </a:rPr>
              <a:t>show_sum</a:t>
            </a:r>
            <a:r>
              <a:rPr lang="en-US" altLang="en-US" sz="1800" b="0" dirty="0">
                <a:latin typeface="Courier New" panose="02070309020205020404" pitchFamily="49" charset="0"/>
                <a:cs typeface="Calibri" panose="020F0502020204030204" pitchFamily="34" charset="0"/>
              </a:rPr>
              <a:t>(10, 20, 30, d=40)</a:t>
            </a:r>
            <a:endParaRPr lang="en-US" altLang="en-US" sz="2000" b="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6E046CC3-2B0D-4C66-C2B2-330B08C4564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Positional-Only Parameters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4BB66A2F-2924-FEF7-01BD-1E0553D2E7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en-US" altLang="en-US" sz="2800"/>
              <a:t> can appear at any position in the parameter list, but only the parameters that appear before it will become positional-only parameters</a:t>
            </a:r>
          </a:p>
          <a:p>
            <a:pPr>
              <a:buFontTx/>
              <a:buChar char="•"/>
            </a:pPr>
            <a:endParaRPr lang="en-US" altLang="en-US" sz="2800"/>
          </a:p>
          <a:p>
            <a:pPr>
              <a:buFontTx/>
              <a:buChar char="•"/>
            </a:pPr>
            <a:endParaRPr lang="en-US" altLang="en-US" sz="2800"/>
          </a:p>
          <a:p>
            <a:pPr>
              <a:buFontTx/>
              <a:buChar char="•"/>
            </a:pPr>
            <a:r>
              <a:rPr lang="en-US" altLang="en-US" sz="2800"/>
              <a:t>In this example, only 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altLang="en-US" sz="2800"/>
              <a:t> and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altLang="en-US" sz="2800"/>
              <a:t> parameters are positional-only parameters</a:t>
            </a:r>
          </a:p>
          <a:p>
            <a:pPr>
              <a:buFontTx/>
              <a:buChar char="•"/>
            </a:pPr>
            <a:r>
              <a:rPr lang="en-US" altLang="en-US" sz="2800"/>
              <a:t>The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altLang="en-US" sz="2800"/>
              <a:t> and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en-US" altLang="en-US" sz="2800"/>
              <a:t> parameters can accept keyword arguments or positional arguments</a:t>
            </a:r>
            <a:br>
              <a:rPr lang="en-US" altLang="en-US" sz="2800"/>
            </a:br>
            <a:br>
              <a:rPr lang="en-US" altLang="en-US" sz="2800"/>
            </a:br>
            <a:br>
              <a:rPr lang="en-US" altLang="en-US" sz="2800"/>
            </a:br>
            <a:endParaRPr lang="en-US" altLang="en-US" sz="2800"/>
          </a:p>
        </p:txBody>
      </p:sp>
      <p:sp>
        <p:nvSpPr>
          <p:cNvPr id="39940" name="TextBox 1">
            <a:extLst>
              <a:ext uri="{FF2B5EF4-FFF2-40B4-BE49-F238E27FC236}">
                <a16:creationId xmlns:a16="http://schemas.microsoft.com/office/drawing/2014/main" id="{BA34B570-456A-3C8C-7ED6-4DC407C128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3581400"/>
            <a:ext cx="480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show_sum(a, b, /, c, d):</a:t>
            </a:r>
            <a:endParaRPr lang="en-US" altLang="en-US" sz="20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print(a + b + c + d)</a:t>
            </a:r>
            <a:endParaRPr lang="en-US" altLang="en-US" sz="20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>
            <a:extLst>
              <a:ext uri="{FF2B5EF4-FFF2-40B4-BE49-F238E27FC236}">
                <a16:creationId xmlns:a16="http://schemas.microsoft.com/office/drawing/2014/main" id="{11DE03B0-1B48-554F-98B4-A65F6B360F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Positional-Only Parameters</a:t>
            </a:r>
          </a:p>
        </p:txBody>
      </p:sp>
      <p:sp>
        <p:nvSpPr>
          <p:cNvPr id="40963" name="Content Placeholder 2">
            <a:extLst>
              <a:ext uri="{FF2B5EF4-FFF2-40B4-BE49-F238E27FC236}">
                <a16:creationId xmlns:a16="http://schemas.microsoft.com/office/drawing/2014/main" id="{15EB2D5C-0899-52FE-4408-140435236FA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When you call a function in Python, you cannot pass a positional argument after a keyword argument</a:t>
            </a:r>
          </a:p>
          <a:p>
            <a:pPr>
              <a:buFontTx/>
              <a:buChar char="•"/>
            </a:pPr>
            <a:endParaRPr lang="en-US" altLang="en-US" sz="2800"/>
          </a:p>
          <a:p>
            <a:pPr>
              <a:buFontTx/>
              <a:buChar char="•"/>
            </a:pPr>
            <a:endParaRPr lang="en-US" altLang="en-US" sz="2800"/>
          </a:p>
          <a:p>
            <a:pPr>
              <a:buFontTx/>
              <a:buChar char="•"/>
            </a:pPr>
            <a:r>
              <a:rPr lang="en-US" altLang="en-US" sz="2800"/>
              <a:t>In this example, if you pass a keyword argument to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altLang="en-US" sz="2800"/>
              <a:t>, you must also pass a keyword argument to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br>
              <a:rPr lang="en-US" altLang="en-US" sz="2800"/>
            </a:br>
            <a:br>
              <a:rPr lang="en-US" altLang="en-US" sz="2800"/>
            </a:br>
            <a:br>
              <a:rPr lang="en-US" altLang="en-US" sz="2800"/>
            </a:br>
            <a:endParaRPr lang="en-US" altLang="en-US" sz="2800"/>
          </a:p>
        </p:txBody>
      </p:sp>
      <p:sp>
        <p:nvSpPr>
          <p:cNvPr id="40964" name="TextBox 1">
            <a:extLst>
              <a:ext uri="{FF2B5EF4-FFF2-40B4-BE49-F238E27FC236}">
                <a16:creationId xmlns:a16="http://schemas.microsoft.com/office/drawing/2014/main" id="{4B8095B3-415E-DD50-8083-F3F9722B51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074987"/>
            <a:ext cx="48006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show_sum(a, b, /, c, d):</a:t>
            </a:r>
            <a:endParaRPr lang="en-US" altLang="en-US" sz="20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print(a + b + c + d)</a:t>
            </a:r>
            <a:endParaRPr lang="en-US" altLang="en-US" sz="20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>
            <a:extLst>
              <a:ext uri="{FF2B5EF4-FFF2-40B4-BE49-F238E27FC236}">
                <a16:creationId xmlns:a16="http://schemas.microsoft.com/office/drawing/2014/main" id="{CEE0C038-D294-4FFE-B8FC-0C579CBB8E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Default Arguments</a:t>
            </a:r>
          </a:p>
        </p:txBody>
      </p:sp>
      <p:sp>
        <p:nvSpPr>
          <p:cNvPr id="41987" name="Content Placeholder 2">
            <a:extLst>
              <a:ext uri="{FF2B5EF4-FFF2-40B4-BE49-F238E27FC236}">
                <a16:creationId xmlns:a16="http://schemas.microsoft.com/office/drawing/2014/main" id="{D292DB0E-FB04-197A-A872-E302D6EEDB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000"/>
              <a:t>In a function definition, you can provide a default argument for a parameter</a:t>
            </a:r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r>
              <a:rPr lang="en-US" altLang="en-US" sz="2000"/>
              <a:t>In this example, the default argument 0.07 is provided for the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tax_rate</a:t>
            </a:r>
            <a:r>
              <a:rPr lang="en-US" altLang="en-US" sz="2000"/>
              <a:t> parameter</a:t>
            </a:r>
          </a:p>
          <a:p>
            <a:pPr>
              <a:buFontTx/>
              <a:buChar char="•"/>
            </a:pPr>
            <a:r>
              <a:rPr lang="en-US" altLang="en-US" sz="2000"/>
              <a:t>When we call the function, we must pass an argument for the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price</a:t>
            </a:r>
            <a:r>
              <a:rPr lang="en-US" altLang="en-US" sz="2000"/>
              <a:t> parameter, but we have the option of omitting the argument for the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tax_rate</a:t>
            </a:r>
            <a:r>
              <a:rPr lang="en-US" altLang="en-US" sz="2000"/>
              <a:t> parameter</a:t>
            </a:r>
          </a:p>
        </p:txBody>
      </p:sp>
      <p:sp>
        <p:nvSpPr>
          <p:cNvPr id="41988" name="TextBox 3">
            <a:extLst>
              <a:ext uri="{FF2B5EF4-FFF2-40B4-BE49-F238E27FC236}">
                <a16:creationId xmlns:a16="http://schemas.microsoft.com/office/drawing/2014/main" id="{3CCA1392-81E8-686C-0C10-E021900D30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3500" y="2711450"/>
            <a:ext cx="6477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show_tax(price, tax_rate=0.07):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tax = price * tax_rate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print(f'The tax is {tax}.')</a:t>
            </a:r>
            <a:endParaRPr lang="en-US" altLang="en-US" sz="18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1989" name="Straight Arrow Connector 5">
            <a:extLst>
              <a:ext uri="{FF2B5EF4-FFF2-40B4-BE49-F238E27FC236}">
                <a16:creationId xmlns:a16="http://schemas.microsoft.com/office/drawing/2014/main" id="{C9DFD560-7FEB-8CD5-9E3E-DED8D7189D8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91200" y="2392363"/>
            <a:ext cx="304800" cy="381000"/>
          </a:xfrm>
          <a:prstGeom prst="straightConnector1">
            <a:avLst/>
          </a:prstGeom>
          <a:noFill/>
          <a:ln w="19050" algn="ctr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1990" name="TextBox 6">
            <a:extLst>
              <a:ext uri="{FF2B5EF4-FFF2-40B4-BE49-F238E27FC236}">
                <a16:creationId xmlns:a16="http://schemas.microsoft.com/office/drawing/2014/main" id="{CB6DBEFB-A224-71ED-D687-54F1078B7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2057400"/>
            <a:ext cx="2438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solidFill>
                  <a:srgbClr val="FF0000"/>
                </a:solidFill>
              </a:rPr>
              <a:t>Default argument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1290ECC0-42C4-94A8-EC53-940F43830F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Introduction to Functions</a:t>
            </a:r>
          </a:p>
        </p:txBody>
      </p:sp>
      <p:sp>
        <p:nvSpPr>
          <p:cNvPr id="6147" name="Content Placeholder 2">
            <a:extLst>
              <a:ext uri="{FF2B5EF4-FFF2-40B4-BE49-F238E27FC236}">
                <a16:creationId xmlns:a16="http://schemas.microsoft.com/office/drawing/2014/main" id="{5B8A9031-7B88-409D-A5C5-FD2C5A9CF97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/>
              <a:t>Function</a:t>
            </a:r>
            <a:r>
              <a:rPr lang="en-US" altLang="en-US"/>
              <a:t>: group of statements within  a program that perform as specific task</a:t>
            </a:r>
          </a:p>
          <a:p>
            <a:pPr lvl="1" eaLnBrk="1" hangingPunct="1"/>
            <a:r>
              <a:rPr lang="en-US" altLang="en-US"/>
              <a:t>Usually one task of a large program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Functions can be executed in order to perform overall program task</a:t>
            </a:r>
          </a:p>
          <a:p>
            <a:pPr lvl="1" eaLnBrk="1" hangingPunct="1"/>
            <a:r>
              <a:rPr lang="en-US" altLang="en-US"/>
              <a:t>Known as </a:t>
            </a:r>
            <a:r>
              <a:rPr lang="en-US" altLang="en-US" i="1"/>
              <a:t>divide and conquer</a:t>
            </a:r>
            <a:r>
              <a:rPr lang="en-US" altLang="en-US"/>
              <a:t> approach</a:t>
            </a:r>
          </a:p>
          <a:p>
            <a:pPr eaLnBrk="1" hangingPunct="1">
              <a:buFontTx/>
              <a:buChar char="•"/>
            </a:pPr>
            <a:r>
              <a:rPr lang="en-US" altLang="en-US" u="sng"/>
              <a:t>Modularized program</a:t>
            </a:r>
            <a:r>
              <a:rPr lang="en-US" altLang="en-US"/>
              <a:t>: program wherein each task within the program is in its own function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>
            <a:extLst>
              <a:ext uri="{FF2B5EF4-FFF2-40B4-BE49-F238E27FC236}">
                <a16:creationId xmlns:a16="http://schemas.microsoft.com/office/drawing/2014/main" id="{32BA2912-005D-96AD-3C19-FE5DEE535F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Default Arguments</a:t>
            </a:r>
          </a:p>
        </p:txBody>
      </p:sp>
      <p:sp>
        <p:nvSpPr>
          <p:cNvPr id="43011" name="Content Placeholder 2">
            <a:extLst>
              <a:ext uri="{FF2B5EF4-FFF2-40B4-BE49-F238E27FC236}">
                <a16:creationId xmlns:a16="http://schemas.microsoft.com/office/drawing/2014/main" id="{F57D6BD8-DFC7-2239-3DE0-28450AF1C0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000"/>
              <a:t>Example:</a:t>
            </a:r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r>
              <a:rPr lang="en-US" altLang="en-US" sz="2000"/>
              <a:t>The following statement calls the function, passing 100 to the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price</a:t>
            </a:r>
            <a:r>
              <a:rPr lang="en-US" altLang="en-US" sz="2000"/>
              <a:t> parameter. The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tax_rate</a:t>
            </a:r>
            <a:r>
              <a:rPr lang="en-US" altLang="en-US" sz="2000"/>
              <a:t> parameter will be given the value 0.07:</a:t>
            </a:r>
          </a:p>
        </p:txBody>
      </p:sp>
      <p:sp>
        <p:nvSpPr>
          <p:cNvPr id="43012" name="TextBox 3">
            <a:extLst>
              <a:ext uri="{FF2B5EF4-FFF2-40B4-BE49-F238E27FC236}">
                <a16:creationId xmlns:a16="http://schemas.microsoft.com/office/drawing/2014/main" id="{F975C479-9CC9-8A8D-144C-E6686801E2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133600"/>
            <a:ext cx="6477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show_tax(price, tax_rate=0.07):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tax = price * tax_rate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print(f'The tax is {tax}.')</a:t>
            </a:r>
            <a:endParaRPr lang="en-US" altLang="en-US" sz="18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3013" name="TextBox 7">
            <a:extLst>
              <a:ext uri="{FF2B5EF4-FFF2-40B4-BE49-F238E27FC236}">
                <a16:creationId xmlns:a16="http://schemas.microsoft.com/office/drawing/2014/main" id="{ABA837B6-BA5B-D2F2-4A0E-29437727EB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0313" y="4648200"/>
            <a:ext cx="31892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alibri" panose="020F0502020204030204" pitchFamily="34" charset="0"/>
              </a:rPr>
              <a:t>show_tax(100)</a:t>
            </a:r>
            <a:endParaRPr lang="en-US" altLang="en-US" sz="1800" b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>
            <a:extLst>
              <a:ext uri="{FF2B5EF4-FFF2-40B4-BE49-F238E27FC236}">
                <a16:creationId xmlns:a16="http://schemas.microsoft.com/office/drawing/2014/main" id="{90FC65AA-A0C3-F3E7-66DF-4728D9B26E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Default Arguments</a:t>
            </a:r>
          </a:p>
        </p:txBody>
      </p:sp>
      <p:sp>
        <p:nvSpPr>
          <p:cNvPr id="44035" name="Content Placeholder 2">
            <a:extLst>
              <a:ext uri="{FF2B5EF4-FFF2-40B4-BE49-F238E27FC236}">
                <a16:creationId xmlns:a16="http://schemas.microsoft.com/office/drawing/2014/main" id="{7DAFFA5E-50D6-9E81-AC6A-A85DF78AB25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000"/>
              <a:t>Example:</a:t>
            </a:r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r>
              <a:rPr lang="en-US" altLang="en-US" sz="2000"/>
              <a:t>The following statement calls the function, passing 100 to the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price</a:t>
            </a:r>
            <a:r>
              <a:rPr lang="en-US" altLang="en-US" sz="2000"/>
              <a:t> parameter and 0.08 to the </a:t>
            </a:r>
            <a:r>
              <a:rPr lang="en-US" altLang="en-US" sz="2000">
                <a:latin typeface="Courier New" panose="02070309020205020404" pitchFamily="49" charset="0"/>
                <a:cs typeface="Courier New" panose="02070309020205020404" pitchFamily="49" charset="0"/>
              </a:rPr>
              <a:t>tax_rate</a:t>
            </a:r>
            <a:r>
              <a:rPr lang="en-US" altLang="en-US" sz="2000"/>
              <a:t> parameter:</a:t>
            </a:r>
          </a:p>
        </p:txBody>
      </p:sp>
      <p:sp>
        <p:nvSpPr>
          <p:cNvPr id="44036" name="TextBox 3">
            <a:extLst>
              <a:ext uri="{FF2B5EF4-FFF2-40B4-BE49-F238E27FC236}">
                <a16:creationId xmlns:a16="http://schemas.microsoft.com/office/drawing/2014/main" id="{9897E5CB-863C-E578-721B-8149EC265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133600"/>
            <a:ext cx="6477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show_tax(price, tax_rate=0.07):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tax = price * tax_rate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print(f'The tax is {tax}.')</a:t>
            </a:r>
            <a:endParaRPr lang="en-US" altLang="en-US" sz="18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037" name="TextBox 7">
            <a:extLst>
              <a:ext uri="{FF2B5EF4-FFF2-40B4-BE49-F238E27FC236}">
                <a16:creationId xmlns:a16="http://schemas.microsoft.com/office/drawing/2014/main" id="{C62BAC6D-0CD8-6885-4411-FE2C38BE6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4400550"/>
            <a:ext cx="31892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alibri" panose="020F0502020204030204" pitchFamily="34" charset="0"/>
              </a:rPr>
              <a:t>show_tax(100, 0.08)</a:t>
            </a:r>
            <a:endParaRPr lang="en-US" altLang="en-US" sz="1800" b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>
            <a:extLst>
              <a:ext uri="{FF2B5EF4-FFF2-40B4-BE49-F238E27FC236}">
                <a16:creationId xmlns:a16="http://schemas.microsoft.com/office/drawing/2014/main" id="{45EA02DA-B277-8E8F-FE19-B539238FD5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Default Arguments</a:t>
            </a:r>
          </a:p>
        </p:txBody>
      </p:sp>
      <p:sp>
        <p:nvSpPr>
          <p:cNvPr id="45059" name="Content Placeholder 2">
            <a:extLst>
              <a:ext uri="{FF2B5EF4-FFF2-40B4-BE49-F238E27FC236}">
                <a16:creationId xmlns:a16="http://schemas.microsoft.com/office/drawing/2014/main" id="{3126BB93-42FB-88C9-573F-A3C01C5819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000"/>
              <a:t>In a function's parameter list, the parameters without default arguments must appear first, followed by the parameters with default arguments. </a:t>
            </a:r>
          </a:p>
          <a:p>
            <a:pPr>
              <a:buFontTx/>
              <a:buChar char="•"/>
            </a:pPr>
            <a:r>
              <a:rPr lang="en-US" altLang="en-US" sz="2000"/>
              <a:t>This is an invalid function:</a:t>
            </a:r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</p:txBody>
      </p:sp>
      <p:sp>
        <p:nvSpPr>
          <p:cNvPr id="45060" name="TextBox 3">
            <a:extLst>
              <a:ext uri="{FF2B5EF4-FFF2-40B4-BE49-F238E27FC236}">
                <a16:creationId xmlns:a16="http://schemas.microsoft.com/office/drawing/2014/main" id="{B50BFDB4-4911-32C8-C862-F3CB11AA5A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3124200"/>
            <a:ext cx="6477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show_tax(price=10, tax_rate):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tax = price * tax_rate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print(f'The tax is {tax}.')</a:t>
            </a:r>
            <a:endParaRPr lang="en-US" altLang="en-US" sz="18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E97C0A2B-896D-593B-4BBA-3590805ADE8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Default Arguments</a:t>
            </a:r>
          </a:p>
        </p:txBody>
      </p:sp>
      <p:sp>
        <p:nvSpPr>
          <p:cNvPr id="46083" name="Content Placeholder 2">
            <a:extLst>
              <a:ext uri="{FF2B5EF4-FFF2-40B4-BE49-F238E27FC236}">
                <a16:creationId xmlns:a16="http://schemas.microsoft.com/office/drawing/2014/main" id="{7E50CCFB-4EA6-1526-B7F0-FCD08F8C515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000"/>
              <a:t>You can provide default arguments for all of a function's parameters, as shown here:</a:t>
            </a:r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r>
              <a:rPr lang="en-US" altLang="en-US" sz="2000"/>
              <a:t>We can call the function without passing any arguments:</a:t>
            </a:r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endParaRPr lang="en-US" altLang="en-US" sz="2000"/>
          </a:p>
          <a:p>
            <a:pPr>
              <a:buFontTx/>
              <a:buChar char="•"/>
            </a:pPr>
            <a:r>
              <a:rPr lang="en-US" altLang="en-US" sz="2000"/>
              <a:t>In this example, the function's parameters will be given their default arguments</a:t>
            </a:r>
          </a:p>
        </p:txBody>
      </p:sp>
      <p:sp>
        <p:nvSpPr>
          <p:cNvPr id="46084" name="TextBox 3">
            <a:extLst>
              <a:ext uri="{FF2B5EF4-FFF2-40B4-BE49-F238E27FC236}">
                <a16:creationId xmlns:a16="http://schemas.microsoft.com/office/drawing/2014/main" id="{D99D7B19-55D9-0F32-A432-19FC0A8FD8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590800"/>
            <a:ext cx="64770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def show_tax(price=10, tax_rate=0.07):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tax = price * tax_rate</a:t>
            </a:r>
            <a:endParaRPr lang="en-US" altLang="en-US" sz="1800" b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    print(f'The tax is {tax}.')</a:t>
            </a:r>
            <a:endParaRPr lang="en-US" altLang="en-US" sz="18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6085" name="TextBox 4">
            <a:extLst>
              <a:ext uri="{FF2B5EF4-FFF2-40B4-BE49-F238E27FC236}">
                <a16:creationId xmlns:a16="http://schemas.microsoft.com/office/drawing/2014/main" id="{FB428783-D5D4-5E86-BDD0-A3AF7748E0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5275" y="4191000"/>
            <a:ext cx="2549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ea typeface="Calibri" panose="020F0502020204030204" pitchFamily="34" charset="0"/>
                <a:cs typeface="Times New Roman" panose="02020603050405020304" pitchFamily="18" charset="0"/>
              </a:rPr>
              <a:t>show_tax()</a:t>
            </a:r>
            <a:endParaRPr lang="en-US" altLang="en-US" sz="1800" b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C9C44496-164E-020E-A6E8-6B08CDB6BB4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Variables and Global Constants</a:t>
            </a: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CA85477E-BE5D-4032-D412-FAEC82CD0B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/>
              <a:t>Global variable</a:t>
            </a:r>
            <a:r>
              <a:rPr lang="en-US" altLang="en-US"/>
              <a:t>: created by assignment statement written outside all the functions</a:t>
            </a:r>
          </a:p>
          <a:p>
            <a:pPr lvl="1"/>
            <a:r>
              <a:rPr lang="en-US" altLang="en-US"/>
              <a:t>Can be accessed by any statement in the program file, including from within a function</a:t>
            </a:r>
          </a:p>
          <a:p>
            <a:pPr lvl="1"/>
            <a:r>
              <a:rPr lang="en-US" altLang="en-US"/>
              <a:t>If a function needs to assign a value to the global variable, the global variable must be redeclared within the function</a:t>
            </a:r>
          </a:p>
          <a:p>
            <a:pPr lvl="2">
              <a:buFontTx/>
              <a:buChar char="•"/>
            </a:pPr>
            <a:r>
              <a:rPr lang="en-US" altLang="en-US"/>
              <a:t>General format: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global 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variable_name</a:t>
            </a:r>
            <a:endParaRPr lang="he-IL" altLang="en-US" i="1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3D3341DB-88A5-49FB-0597-5343B8212B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Variables and Global Constants (cont’d.)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CAC789B3-B6D0-91BA-34E9-AAE3F697AD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Reasons to avoid using global variables: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Global variables making debugging difficult</a:t>
            </a:r>
          </a:p>
          <a:p>
            <a:pPr lvl="2"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Many locations in the code could be causing a wrong variable value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Functions that use global variables are usually dependent on those variables</a:t>
            </a:r>
          </a:p>
          <a:p>
            <a:pPr lvl="2"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Makes function hard to transfer to another program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Global variables make a program hard to understand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>
            <a:extLst>
              <a:ext uri="{FF2B5EF4-FFF2-40B4-BE49-F238E27FC236}">
                <a16:creationId xmlns:a16="http://schemas.microsoft.com/office/drawing/2014/main" id="{65CEACA9-9AF4-1AF1-E9FD-787E3AF53F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Global Constants</a:t>
            </a:r>
          </a:p>
        </p:txBody>
      </p:sp>
      <p:sp>
        <p:nvSpPr>
          <p:cNvPr id="49155" name="Content Placeholder 2">
            <a:extLst>
              <a:ext uri="{FF2B5EF4-FFF2-40B4-BE49-F238E27FC236}">
                <a16:creationId xmlns:a16="http://schemas.microsoft.com/office/drawing/2014/main" id="{35981EB8-20C4-AC28-6109-EDA8FABB4F9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>
                <a:cs typeface="Courier New" panose="02070309020205020404" pitchFamily="49" charset="0"/>
              </a:rPr>
              <a:t>Global constant</a:t>
            </a:r>
            <a:r>
              <a:rPr lang="en-US" altLang="en-US">
                <a:cs typeface="Courier New" panose="02070309020205020404" pitchFamily="49" charset="0"/>
              </a:rPr>
              <a:t>: global name that references a value that cannot be changed</a:t>
            </a:r>
          </a:p>
          <a:p>
            <a:pPr lvl="1"/>
            <a:r>
              <a:rPr lang="en-US" altLang="en-US">
                <a:cs typeface="Courier New" panose="02070309020205020404" pitchFamily="49" charset="0"/>
              </a:rPr>
              <a:t>Permissible to use global constants in a program </a:t>
            </a:r>
          </a:p>
          <a:p>
            <a:pPr lvl="1"/>
            <a:r>
              <a:rPr lang="en-US" altLang="en-US">
                <a:cs typeface="Courier New" panose="02070309020205020404" pitchFamily="49" charset="0"/>
              </a:rPr>
              <a:t>To simulate global constant in Python, create global variable and do not re-declare it within functions</a:t>
            </a:r>
            <a:endParaRPr lang="he-IL" altLang="en-US"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>
            <a:extLst>
              <a:ext uri="{FF2B5EF4-FFF2-40B4-BE49-F238E27FC236}">
                <a16:creationId xmlns:a16="http://schemas.microsoft.com/office/drawing/2014/main" id="{BD679D6D-6B0A-A563-3F2D-B4057E879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Introduction to Value-Returning Functions: Generating Random Numbers</a:t>
            </a:r>
          </a:p>
        </p:txBody>
      </p:sp>
      <p:sp>
        <p:nvSpPr>
          <p:cNvPr id="50179" name="Content Placeholder 2">
            <a:extLst>
              <a:ext uri="{FF2B5EF4-FFF2-40B4-BE49-F238E27FC236}">
                <a16:creationId xmlns:a16="http://schemas.microsoft.com/office/drawing/2014/main" id="{8E746FF4-B93A-9D86-6109-204A19515DF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/>
              <a:t>void function</a:t>
            </a:r>
            <a:r>
              <a:rPr lang="en-US" altLang="en-US"/>
              <a:t>: group of statements within a program for performing a specific task</a:t>
            </a:r>
          </a:p>
          <a:p>
            <a:pPr lvl="1" eaLnBrk="1" hangingPunct="1"/>
            <a:r>
              <a:rPr lang="en-US" altLang="en-US"/>
              <a:t>Call function when you need to perform the task</a:t>
            </a:r>
          </a:p>
          <a:p>
            <a:pPr eaLnBrk="1" hangingPunct="1">
              <a:buFontTx/>
              <a:buChar char="•"/>
            </a:pPr>
            <a:r>
              <a:rPr lang="en-US" altLang="en-US" u="sng"/>
              <a:t>Value-returning function</a:t>
            </a:r>
            <a:r>
              <a:rPr lang="en-US" altLang="en-US"/>
              <a:t>: similar to void function, returns a value</a:t>
            </a:r>
          </a:p>
          <a:p>
            <a:pPr lvl="1" eaLnBrk="1" hangingPunct="1"/>
            <a:r>
              <a:rPr lang="en-US" altLang="en-US"/>
              <a:t>Value returned to part of program that called the function when function finishes executing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>
            <a:extLst>
              <a:ext uri="{FF2B5EF4-FFF2-40B4-BE49-F238E27FC236}">
                <a16:creationId xmlns:a16="http://schemas.microsoft.com/office/drawing/2014/main" id="{6EC14529-9B5C-31C9-0F9F-C8A43BF315F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Standard Library Functions and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altLang="en-US"/>
              <a:t> Statement</a:t>
            </a:r>
          </a:p>
        </p:txBody>
      </p:sp>
      <p:sp>
        <p:nvSpPr>
          <p:cNvPr id="51203" name="Content Placeholder 2">
            <a:extLst>
              <a:ext uri="{FF2B5EF4-FFF2-40B4-BE49-F238E27FC236}">
                <a16:creationId xmlns:a16="http://schemas.microsoft.com/office/drawing/2014/main" id="{56AD25DE-1653-A298-60F3-A1549C6491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>
                <a:cs typeface="Courier New" panose="02070309020205020404" pitchFamily="49" charset="0"/>
              </a:rPr>
              <a:t>Standard library</a:t>
            </a:r>
            <a:r>
              <a:rPr lang="en-US" altLang="en-US">
                <a:cs typeface="Courier New" panose="02070309020205020404" pitchFamily="49" charset="0"/>
              </a:rPr>
              <a:t>: library of pre-written functions that comes with Python</a:t>
            </a:r>
          </a:p>
          <a:p>
            <a:pPr lvl="1" eaLnBrk="1" hangingPunct="1"/>
            <a:r>
              <a:rPr lang="en-US" altLang="en-US" i="1">
                <a:cs typeface="Courier New" panose="02070309020205020404" pitchFamily="49" charset="0"/>
              </a:rPr>
              <a:t>Library functions</a:t>
            </a:r>
            <a:r>
              <a:rPr lang="en-US" altLang="en-US">
                <a:cs typeface="Courier New" panose="02070309020205020404" pitchFamily="49" charset="0"/>
              </a:rPr>
              <a:t> perform tasks that programmers commonly need</a:t>
            </a:r>
          </a:p>
          <a:p>
            <a:pPr lvl="2"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Example: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altLang="en-US">
                <a:cs typeface="Courier New" panose="02070309020205020404" pitchFamily="49" charset="0"/>
              </a:rPr>
              <a:t>,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>
                <a:cs typeface="Courier New" panose="02070309020205020404" pitchFamily="49" charset="0"/>
              </a:rPr>
              <a:t>,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</a:p>
          <a:p>
            <a:pPr lvl="2" eaLnBrk="1" hangingPunct="1">
              <a:buFontTx/>
              <a:buChar char="•"/>
            </a:pPr>
            <a:r>
              <a:rPr lang="en-US" altLang="en-US" sz="2000">
                <a:cs typeface="Courier New" panose="02070309020205020404" pitchFamily="49" charset="0"/>
              </a:rPr>
              <a:t>Viewed by programmers as a “black box”</a:t>
            </a:r>
            <a:endParaRPr lang="en-US" altLang="en-US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Some library functions built into Python interpreter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To use, just call the function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>
            <a:extLst>
              <a:ext uri="{FF2B5EF4-FFF2-40B4-BE49-F238E27FC236}">
                <a16:creationId xmlns:a16="http://schemas.microsoft.com/office/drawing/2014/main" id="{3D7594E9-C4D8-46F9-A870-44F4FC239D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Standard Library Functions and the </a:t>
            </a:r>
            <a:r>
              <a:rPr lang="en-US" altLang="en-US" sz="400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altLang="en-US" sz="4000"/>
              <a:t> Statement (cont’d.)</a:t>
            </a:r>
          </a:p>
        </p:txBody>
      </p:sp>
      <p:sp>
        <p:nvSpPr>
          <p:cNvPr id="52227" name="Content Placeholder 2">
            <a:extLst>
              <a:ext uri="{FF2B5EF4-FFF2-40B4-BE49-F238E27FC236}">
                <a16:creationId xmlns:a16="http://schemas.microsoft.com/office/drawing/2014/main" id="{904A7E8C-0BFA-34DB-D03D-C1B6E781C0B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sz="2800" u="sng">
                <a:cs typeface="Courier New" panose="02070309020205020404" pitchFamily="49" charset="0"/>
              </a:rPr>
              <a:t>Modules</a:t>
            </a:r>
            <a:r>
              <a:rPr lang="en-US" altLang="en-US" sz="2800">
                <a:cs typeface="Courier New" panose="02070309020205020404" pitchFamily="49" charset="0"/>
              </a:rPr>
              <a:t>: files that stores functions of the standard library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Help organize library functions not built into the interpreter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Copied to computer when you install Python</a:t>
            </a:r>
          </a:p>
          <a:p>
            <a:pPr eaLnBrk="1" hangingPunct="1">
              <a:buFontTx/>
              <a:buChar char="•"/>
            </a:pPr>
            <a:r>
              <a:rPr lang="en-US" altLang="en-US" sz="2800">
                <a:cs typeface="Courier New" panose="02070309020205020404" pitchFamily="49" charset="0"/>
              </a:rPr>
              <a:t>To call a function stored in a module, need to write an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altLang="en-US" sz="2800">
                <a:cs typeface="Courier New" panose="02070309020205020404" pitchFamily="49" charset="0"/>
              </a:rPr>
              <a:t> statement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Written at the top of the program</a:t>
            </a:r>
          </a:p>
          <a:p>
            <a:pPr lvl="1" eaLnBrk="1" hangingPunct="1"/>
            <a:r>
              <a:rPr lang="en-US" altLang="en-US" sz="2400">
                <a:cs typeface="Courier New" panose="02070309020205020404" pitchFamily="49" charset="0"/>
              </a:rPr>
              <a:t>Format: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altLang="en-US" sz="2400" i="1">
                <a:latin typeface="Courier New" panose="02070309020205020404" pitchFamily="49" charset="0"/>
                <a:cs typeface="Courier New" panose="02070309020205020404" pitchFamily="49" charset="0"/>
              </a:rPr>
              <a:t>module_name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D862CD21-143D-C74C-FA6D-2C9FD670E7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" y="261938"/>
            <a:ext cx="803910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B6989EEE-2B03-BE22-D7B6-BC009812AFF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Standard Library Functions and the </a:t>
            </a:r>
            <a:r>
              <a:rPr lang="en-US" altLang="en-US" sz="400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altLang="en-US" sz="4000"/>
              <a:t> Statement (cont’d.)</a:t>
            </a:r>
          </a:p>
        </p:txBody>
      </p:sp>
      <p:pic>
        <p:nvPicPr>
          <p:cNvPr id="53251" name="Content Placeholder 3">
            <a:extLst>
              <a:ext uri="{FF2B5EF4-FFF2-40B4-BE49-F238E27FC236}">
                <a16:creationId xmlns:a16="http://schemas.microsoft.com/office/drawing/2014/main" id="{C320B3AC-7144-9D57-F8CE-E586C82608D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155950"/>
            <a:ext cx="8229600" cy="1414463"/>
          </a:xfr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DA705057-2B28-876E-4964-F5FE8B6B3F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Generating Random Numbers</a:t>
            </a:r>
          </a:p>
        </p:txBody>
      </p:sp>
      <p:sp>
        <p:nvSpPr>
          <p:cNvPr id="54275" name="Content Placeholder 2">
            <a:extLst>
              <a:ext uri="{FF2B5EF4-FFF2-40B4-BE49-F238E27FC236}">
                <a16:creationId xmlns:a16="http://schemas.microsoft.com/office/drawing/2014/main" id="{DACAFB7D-2B32-BB45-172D-8B138166C6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Random number are useful in a lot of programming tasks</a:t>
            </a:r>
          </a:p>
          <a:p>
            <a:pPr eaLnBrk="1" hangingPunct="1"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en-US" altLang="en-US" u="sng">
                <a:cs typeface="Courier New" panose="02070309020205020404" pitchFamily="49" charset="0"/>
              </a:rPr>
              <a:t> module</a:t>
            </a:r>
            <a:r>
              <a:rPr lang="en-US" altLang="en-US">
                <a:cs typeface="Courier New" panose="02070309020205020404" pitchFamily="49" charset="0"/>
              </a:rPr>
              <a:t>: includes library functions for working with random numbers</a:t>
            </a:r>
          </a:p>
          <a:p>
            <a:pPr eaLnBrk="1" hangingPunct="1">
              <a:buFontTx/>
              <a:buChar char="•"/>
            </a:pPr>
            <a:r>
              <a:rPr lang="en-US" altLang="en-US" u="sng">
                <a:cs typeface="Courier New" panose="02070309020205020404" pitchFamily="49" charset="0"/>
              </a:rPr>
              <a:t>Dot notation</a:t>
            </a:r>
            <a:r>
              <a:rPr lang="en-US" altLang="en-US">
                <a:cs typeface="Courier New" panose="02070309020205020404" pitchFamily="49" charset="0"/>
              </a:rPr>
              <a:t>: notation for calling a function belonging to a module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Format: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module_name.function_name()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F0D8194A-35DC-5612-D7CE-0DD015E786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Generating Random Numbers (cont’d.)</a:t>
            </a:r>
          </a:p>
        </p:txBody>
      </p:sp>
      <p:sp>
        <p:nvSpPr>
          <p:cNvPr id="55299" name="Content Placeholder 2">
            <a:extLst>
              <a:ext uri="{FF2B5EF4-FFF2-40B4-BE49-F238E27FC236}">
                <a16:creationId xmlns:a16="http://schemas.microsoft.com/office/drawing/2014/main" id="{627DA038-F7F4-105C-F28A-00083663F14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en-US" altLang="en-US" u="sng">
                <a:cs typeface="Courier New" panose="02070309020205020404" pitchFamily="49" charset="0"/>
              </a:rPr>
              <a:t> function</a:t>
            </a:r>
            <a:r>
              <a:rPr lang="en-US" altLang="en-US">
                <a:cs typeface="Courier New" panose="02070309020205020404" pitchFamily="49" charset="0"/>
              </a:rPr>
              <a:t>: generates a random number in the range provided by the arguments</a:t>
            </a:r>
            <a:endParaRPr lang="en-US" altLang="en-US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Returns the random number to part of program that called the function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Returned integer can be used anywhere that an integer would be used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You can experiment with the function in interactive mode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3C2A18E8-7DF3-B5D5-FEAA-2ECF7FF837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Generating Random Numbers (cont’d.)</a:t>
            </a:r>
          </a:p>
        </p:txBody>
      </p:sp>
      <p:pic>
        <p:nvPicPr>
          <p:cNvPr id="56323" name="Picture 2">
            <a:extLst>
              <a:ext uri="{FF2B5EF4-FFF2-40B4-BE49-F238E27FC236}">
                <a16:creationId xmlns:a16="http://schemas.microsoft.com/office/drawing/2014/main" id="{02BC3137-62AA-4391-B8F5-DC4598BDF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0163" y="2371725"/>
            <a:ext cx="65436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057B0AE9-BC03-FA2B-E7EC-A9FD057BD53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Generating Random Numbers (cont’d.)</a:t>
            </a:r>
          </a:p>
        </p:txBody>
      </p:sp>
      <p:pic>
        <p:nvPicPr>
          <p:cNvPr id="57347" name="Content Placeholder 3">
            <a:extLst>
              <a:ext uri="{FF2B5EF4-FFF2-40B4-BE49-F238E27FC236}">
                <a16:creationId xmlns:a16="http://schemas.microsoft.com/office/drawing/2014/main" id="{682FC340-BF99-8E34-155C-3A8D98B914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88963" y="1905000"/>
            <a:ext cx="8229600" cy="1801813"/>
          </a:xfrm>
        </p:spPr>
      </p:pic>
      <p:pic>
        <p:nvPicPr>
          <p:cNvPr id="57348" name="Picture 4">
            <a:extLst>
              <a:ext uri="{FF2B5EF4-FFF2-40B4-BE49-F238E27FC236}">
                <a16:creationId xmlns:a16="http://schemas.microsoft.com/office/drawing/2014/main" id="{AD614AEB-2703-D6EC-1947-30FF115956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4016375"/>
            <a:ext cx="8262938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>
            <a:extLst>
              <a:ext uri="{FF2B5EF4-FFF2-40B4-BE49-F238E27FC236}">
                <a16:creationId xmlns:a16="http://schemas.microsoft.com/office/drawing/2014/main" id="{2595CDCC-6379-CC2F-23F3-D1817E7E281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Generating Random Numbers (cont’d.)</a:t>
            </a:r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39DAA0D8-4E39-57BF-27DD-7ABEC8B6707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randrange</a:t>
            </a:r>
            <a:r>
              <a:rPr lang="en-US" altLang="en-US" u="sng"/>
              <a:t> function</a:t>
            </a:r>
            <a:r>
              <a:rPr lang="en-US" altLang="en-US"/>
              <a:t>: similar to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/>
              <a:t> function, but returns randomly selected integer from the resulting sequence </a:t>
            </a:r>
          </a:p>
          <a:p>
            <a:pPr lvl="1"/>
            <a:r>
              <a:rPr lang="en-US" altLang="en-US"/>
              <a:t>Same arguments as for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altLang="en-US"/>
              <a:t> function</a:t>
            </a:r>
          </a:p>
          <a:p>
            <a:pPr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en-US" altLang="en-US" u="sng"/>
              <a:t> function</a:t>
            </a:r>
            <a:r>
              <a:rPr lang="en-US" altLang="en-US"/>
              <a:t>: returns a random float in the range of 0.0 and 1.0</a:t>
            </a:r>
          </a:p>
          <a:p>
            <a:pPr lvl="1"/>
            <a:r>
              <a:rPr lang="en-US" altLang="en-US"/>
              <a:t>Does not receive arguments</a:t>
            </a:r>
          </a:p>
          <a:p>
            <a:pPr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uniform</a:t>
            </a:r>
            <a:r>
              <a:rPr lang="en-US" altLang="en-US" u="sng"/>
              <a:t> function</a:t>
            </a:r>
            <a:r>
              <a:rPr lang="en-US" altLang="en-US"/>
              <a:t>: returns a random float but allows user to specify range</a:t>
            </a:r>
            <a:endParaRPr lang="he-IL" altLang="en-US"/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4DFEDAA9-813A-A3B3-9F6D-AD95724475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Random Number Seeds</a:t>
            </a:r>
          </a:p>
        </p:txBody>
      </p:sp>
      <p:sp>
        <p:nvSpPr>
          <p:cNvPr id="59395" name="Content Placeholder 2">
            <a:extLst>
              <a:ext uri="{FF2B5EF4-FFF2-40B4-BE49-F238E27FC236}">
                <a16:creationId xmlns:a16="http://schemas.microsoft.com/office/drawing/2014/main" id="{F6E58BEA-98E5-4658-0CC9-CAA53B75DE2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Random number created by functions in random module are actually pseudo-random numbers</a:t>
            </a:r>
          </a:p>
          <a:p>
            <a:pPr eaLnBrk="1" hangingPunct="1">
              <a:buFontTx/>
              <a:buChar char="•"/>
            </a:pPr>
            <a:r>
              <a:rPr lang="en-US" altLang="en-US" u="sng"/>
              <a:t>Seed value</a:t>
            </a:r>
            <a:r>
              <a:rPr lang="en-US" altLang="en-US"/>
              <a:t>: initializes the formula that generates random numbers</a:t>
            </a:r>
          </a:p>
          <a:p>
            <a:pPr lvl="1" eaLnBrk="1" hangingPunct="1"/>
            <a:r>
              <a:rPr lang="en-US" altLang="en-US"/>
              <a:t>Need to use different seeds in order to get different series of random numbers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By default uses system time for seed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Can use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random.seed()</a:t>
            </a:r>
            <a:r>
              <a:rPr lang="en-US" altLang="en-US"/>
              <a:t> function to specify desired seed value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>
            <a:extLst>
              <a:ext uri="{FF2B5EF4-FFF2-40B4-BE49-F238E27FC236}">
                <a16:creationId xmlns:a16="http://schemas.microsoft.com/office/drawing/2014/main" id="{C388B431-220E-54A5-DEE4-B047925F5F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Writing Your Own Value-Returning Functions</a:t>
            </a:r>
          </a:p>
        </p:txBody>
      </p:sp>
      <p:sp>
        <p:nvSpPr>
          <p:cNvPr id="60419" name="Content Placeholder 2">
            <a:extLst>
              <a:ext uri="{FF2B5EF4-FFF2-40B4-BE49-F238E27FC236}">
                <a16:creationId xmlns:a16="http://schemas.microsoft.com/office/drawing/2014/main" id="{AC64BDCD-3E11-E565-ADDE-B79FC5041B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To write a value-returning function, you write a simple function and add one or more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/>
              <a:t> statements</a:t>
            </a:r>
          </a:p>
          <a:p>
            <a:pPr lvl="1" eaLnBrk="1" hangingPunct="1"/>
            <a:r>
              <a:rPr lang="en-US" altLang="en-US"/>
              <a:t>Format: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return 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expression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The value for </a:t>
            </a:r>
            <a:r>
              <a:rPr lang="en-US" altLang="en-US" i="1">
                <a:latin typeface="Courier New" panose="02070309020205020404" pitchFamily="49" charset="0"/>
                <a:cs typeface="Courier New" panose="02070309020205020404" pitchFamily="49" charset="0"/>
              </a:rPr>
              <a:t>expression</a:t>
            </a:r>
            <a:r>
              <a:rPr lang="en-US" altLang="en-US"/>
              <a:t> will be returned to the part of the program that called the function</a:t>
            </a:r>
          </a:p>
          <a:p>
            <a:pPr lvl="1" eaLnBrk="1" hangingPunct="1"/>
            <a:r>
              <a:rPr lang="en-US" altLang="en-US"/>
              <a:t>The expression in 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en-US"/>
              <a:t> statement can be a complex expression, such as a sum of two variables or the result of another value- returning function</a:t>
            </a:r>
            <a:endParaRPr lang="he-IL" altLang="en-US"/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>
            <a:extLst>
              <a:ext uri="{FF2B5EF4-FFF2-40B4-BE49-F238E27FC236}">
                <a16:creationId xmlns:a16="http://schemas.microsoft.com/office/drawing/2014/main" id="{F0E429C2-2DD6-83B2-3034-EB8606C152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Writing Your Own Value-Returning Functions (cont’d.)</a:t>
            </a:r>
          </a:p>
        </p:txBody>
      </p:sp>
      <p:pic>
        <p:nvPicPr>
          <p:cNvPr id="61443" name="Content Placeholder 3">
            <a:extLst>
              <a:ext uri="{FF2B5EF4-FFF2-40B4-BE49-F238E27FC236}">
                <a16:creationId xmlns:a16="http://schemas.microsoft.com/office/drawing/2014/main" id="{F2448D44-25C4-8935-A07B-14E35249B19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738438"/>
            <a:ext cx="8229600" cy="2247900"/>
          </a:xfr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>
            <a:extLst>
              <a:ext uri="{FF2B5EF4-FFF2-40B4-BE49-F238E27FC236}">
                <a16:creationId xmlns:a16="http://schemas.microsoft.com/office/drawing/2014/main" id="{3EC1CFD2-E979-59DB-1D26-CCF78AA6E0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How to Use Value-Returning Functions</a:t>
            </a:r>
          </a:p>
        </p:txBody>
      </p:sp>
      <p:sp>
        <p:nvSpPr>
          <p:cNvPr id="62467" name="Content Placeholder 2">
            <a:extLst>
              <a:ext uri="{FF2B5EF4-FFF2-40B4-BE49-F238E27FC236}">
                <a16:creationId xmlns:a16="http://schemas.microsoft.com/office/drawing/2014/main" id="{321E399E-2243-476C-F184-3C5D03F4EA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Value-returning function can be useful in specific situations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Example: have function prompt user for input and return the user’s input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Simplify mathematical expressions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Complex calculations that need to be repeated throughout the program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Use the returned value 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Assign it to a variable or use as an argument in another function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EDDF35CD-35E7-AA8D-38B0-500D0EA22D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Benefits of Modularizing a Program with Functions</a:t>
            </a:r>
          </a:p>
        </p:txBody>
      </p:sp>
      <p:sp>
        <p:nvSpPr>
          <p:cNvPr id="8195" name="Content Placeholder 2">
            <a:extLst>
              <a:ext uri="{FF2B5EF4-FFF2-40B4-BE49-F238E27FC236}">
                <a16:creationId xmlns:a16="http://schemas.microsoft.com/office/drawing/2014/main" id="{7C135186-B667-BA55-A3A4-4DD550F39E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The benefits of using functions include:</a:t>
            </a:r>
          </a:p>
          <a:p>
            <a:pPr lvl="1" eaLnBrk="1" hangingPunct="1"/>
            <a:r>
              <a:rPr lang="en-US" altLang="en-US"/>
              <a:t>Simpler code</a:t>
            </a:r>
          </a:p>
          <a:p>
            <a:pPr lvl="1" eaLnBrk="1" hangingPunct="1"/>
            <a:r>
              <a:rPr lang="en-US" altLang="en-US"/>
              <a:t>Code reuse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write the code once and call it multiple times </a:t>
            </a:r>
          </a:p>
          <a:p>
            <a:pPr lvl="1" eaLnBrk="1" hangingPunct="1"/>
            <a:r>
              <a:rPr lang="en-US" altLang="en-US"/>
              <a:t>Better testing and debugging 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Can test and debug each function individually</a:t>
            </a:r>
          </a:p>
          <a:p>
            <a:pPr lvl="1" eaLnBrk="1" hangingPunct="1"/>
            <a:r>
              <a:rPr lang="en-US" altLang="en-US"/>
              <a:t>Faster development</a:t>
            </a:r>
          </a:p>
          <a:p>
            <a:pPr lvl="1" eaLnBrk="1" hangingPunct="1"/>
            <a:r>
              <a:rPr lang="en-US" altLang="en-US"/>
              <a:t>Easier facilitation of teamwork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Different team members can write different functions</a:t>
            </a:r>
            <a:endParaRPr lang="he-IL" altLang="en-US"/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>
            <a:extLst>
              <a:ext uri="{FF2B5EF4-FFF2-40B4-BE49-F238E27FC236}">
                <a16:creationId xmlns:a16="http://schemas.microsoft.com/office/drawing/2014/main" id="{1816F264-7AB7-E90B-42AB-94D074A99B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IPO Charts</a:t>
            </a:r>
          </a:p>
        </p:txBody>
      </p:sp>
      <p:sp>
        <p:nvSpPr>
          <p:cNvPr id="63491" name="Content Placeholder 2">
            <a:extLst>
              <a:ext uri="{FF2B5EF4-FFF2-40B4-BE49-F238E27FC236}">
                <a16:creationId xmlns:a16="http://schemas.microsoft.com/office/drawing/2014/main" id="{09357385-76F1-FB75-98CA-D1E0ED60593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/>
              <a:t>IPO chart</a:t>
            </a:r>
            <a:r>
              <a:rPr lang="en-US" altLang="en-US"/>
              <a:t>: describes the input, processing, and output of a function</a:t>
            </a:r>
          </a:p>
          <a:p>
            <a:pPr lvl="1" eaLnBrk="1" hangingPunct="1"/>
            <a:r>
              <a:rPr lang="en-US" altLang="en-US"/>
              <a:t>Tool for designing and documenting functions</a:t>
            </a:r>
          </a:p>
          <a:p>
            <a:pPr lvl="1" eaLnBrk="1" hangingPunct="1"/>
            <a:r>
              <a:rPr lang="en-US" altLang="en-US"/>
              <a:t>Typically laid out in columns</a:t>
            </a:r>
          </a:p>
          <a:p>
            <a:pPr lvl="1" eaLnBrk="1" hangingPunct="1"/>
            <a:r>
              <a:rPr lang="en-US" altLang="en-US"/>
              <a:t>Usually provide brief descriptions of input, processing, and output, without going into details</a:t>
            </a:r>
          </a:p>
          <a:p>
            <a:pPr lvl="2" eaLnBrk="1" hangingPunct="1">
              <a:buFontTx/>
              <a:buChar char="•"/>
            </a:pPr>
            <a:r>
              <a:rPr lang="en-US" altLang="en-US"/>
              <a:t>Often includes enough information to be used instead of a flowchart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>
            <a:extLst>
              <a:ext uri="{FF2B5EF4-FFF2-40B4-BE49-F238E27FC236}">
                <a16:creationId xmlns:a16="http://schemas.microsoft.com/office/drawing/2014/main" id="{B3A7F881-0599-294B-20B0-C7A41EFCF0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Using IPO Charts (cont’d.)</a:t>
            </a:r>
          </a:p>
        </p:txBody>
      </p:sp>
      <p:pic>
        <p:nvPicPr>
          <p:cNvPr id="64515" name="Content Placeholder 3">
            <a:extLst>
              <a:ext uri="{FF2B5EF4-FFF2-40B4-BE49-F238E27FC236}">
                <a16:creationId xmlns:a16="http://schemas.microsoft.com/office/drawing/2014/main" id="{EB183828-D73F-533A-7518-BF3862E3968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3513" y="1600200"/>
            <a:ext cx="6276975" cy="4525963"/>
          </a:xfr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>
            <a:extLst>
              <a:ext uri="{FF2B5EF4-FFF2-40B4-BE49-F238E27FC236}">
                <a16:creationId xmlns:a16="http://schemas.microsoft.com/office/drawing/2014/main" id="{9D15508A-58F7-674F-58D4-1D8E86D2BB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Returning Strings</a:t>
            </a:r>
          </a:p>
        </p:txBody>
      </p:sp>
      <p:sp>
        <p:nvSpPr>
          <p:cNvPr id="65539" name="Content Placeholder 2">
            <a:extLst>
              <a:ext uri="{FF2B5EF4-FFF2-40B4-BE49-F238E27FC236}">
                <a16:creationId xmlns:a16="http://schemas.microsoft.com/office/drawing/2014/main" id="{54B57717-6362-D0C5-1658-1A50ED61B22B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You can write functions that return strings</a:t>
            </a:r>
          </a:p>
          <a:p>
            <a:pPr>
              <a:buFontTx/>
              <a:buChar char="•"/>
            </a:pPr>
            <a:r>
              <a:rPr lang="en-US" altLang="en-US"/>
              <a:t>For example:</a:t>
            </a:r>
          </a:p>
        </p:txBody>
      </p:sp>
      <p:pic>
        <p:nvPicPr>
          <p:cNvPr id="65540" name="Picture 3">
            <a:extLst>
              <a:ext uri="{FF2B5EF4-FFF2-40B4-BE49-F238E27FC236}">
                <a16:creationId xmlns:a16="http://schemas.microsoft.com/office/drawing/2014/main" id="{E6A4BA1C-FC29-4D85-733E-1F2506E002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63" y="3657600"/>
            <a:ext cx="7229475" cy="20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>
            <a:extLst>
              <a:ext uri="{FF2B5EF4-FFF2-40B4-BE49-F238E27FC236}">
                <a16:creationId xmlns:a16="http://schemas.microsoft.com/office/drawing/2014/main" id="{897E0B50-5474-005D-54E3-0F9E009CB7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Returning Boolean Values</a:t>
            </a:r>
          </a:p>
        </p:txBody>
      </p:sp>
      <p:sp>
        <p:nvSpPr>
          <p:cNvPr id="66563" name="Content Placeholder 2">
            <a:extLst>
              <a:ext uri="{FF2B5EF4-FFF2-40B4-BE49-F238E27FC236}">
                <a16:creationId xmlns:a16="http://schemas.microsoft.com/office/drawing/2014/main" id="{3049F62D-6D66-DBF6-CE2D-E9EE9BBD9D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>
                <a:cs typeface="Courier New" panose="02070309020205020404" pitchFamily="49" charset="0"/>
              </a:rPr>
              <a:t>Boolean function</a:t>
            </a:r>
            <a:r>
              <a:rPr lang="en-US" altLang="en-US">
                <a:cs typeface="Courier New" panose="02070309020205020404" pitchFamily="49" charset="0"/>
              </a:rPr>
              <a:t>: returns either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altLang="en-US">
                <a:cs typeface="Courier New" panose="02070309020205020404" pitchFamily="49" charset="0"/>
              </a:rPr>
              <a:t> or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Use to test a condition such as for decision and repetition structures</a:t>
            </a:r>
          </a:p>
          <a:p>
            <a:pPr lvl="2"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Common calculations, such as whether a number is even, can be easily repeated by calling a function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Use to simplify complex input validation code</a:t>
            </a:r>
            <a:endParaRPr lang="he-IL" altLang="en-US">
              <a:cs typeface="Courier New" panose="02070309020205020404" pitchFamily="49" charset="0"/>
            </a:endParaRP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itle 1">
            <a:extLst>
              <a:ext uri="{FF2B5EF4-FFF2-40B4-BE49-F238E27FC236}">
                <a16:creationId xmlns:a16="http://schemas.microsoft.com/office/drawing/2014/main" id="{8DA6999E-4C39-FE82-CF4A-4E157A6E5B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Returning Multiple Values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57DB5-6B15-4087-BF23-A2DA4A4FE6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In Python, a function can return multiple values</a:t>
            </a:r>
          </a:p>
          <a:p>
            <a:pPr lvl="1" eaLnBrk="1" hangingPunct="1">
              <a:defRPr/>
            </a:pPr>
            <a:r>
              <a:rPr lang="en-US" dirty="0">
                <a:cs typeface="Courier New" pitchFamily="49" charset="0"/>
              </a:rPr>
              <a:t>Specified after the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dirty="0">
                <a:cs typeface="Courier New" pitchFamily="49" charset="0"/>
              </a:rPr>
              <a:t> statement separated by commas</a:t>
            </a:r>
          </a:p>
          <a:p>
            <a:pPr lvl="2" eaLnBrk="1" hangingPunct="1">
              <a:defRPr/>
            </a:pPr>
            <a:r>
              <a:rPr lang="en-US" dirty="0">
                <a:cs typeface="Courier New" pitchFamily="49" charset="0"/>
              </a:rPr>
              <a:t>Format: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return </a:t>
            </a:r>
            <a:r>
              <a:rPr lang="en-US" i="1" dirty="0">
                <a:latin typeface="Courier New" pitchFamily="49" charset="0"/>
                <a:cs typeface="Courier New" pitchFamily="49" charset="0"/>
              </a:rPr>
              <a:t>expression1,</a:t>
            </a:r>
          </a:p>
          <a:p>
            <a:pPr marL="3548063" lvl="2" indent="0" eaLnBrk="1" hangingPunct="1">
              <a:buFontTx/>
              <a:buNone/>
              <a:defRPr/>
            </a:pPr>
            <a:r>
              <a:rPr lang="en-US" i="1" dirty="0">
                <a:latin typeface="Courier New" pitchFamily="49" charset="0"/>
                <a:cs typeface="Courier New" pitchFamily="49" charset="0"/>
              </a:rPr>
              <a:t>expression2, etc.</a:t>
            </a:r>
          </a:p>
          <a:p>
            <a:pPr lvl="1" eaLnBrk="1" hangingPunct="1">
              <a:defRPr/>
            </a:pPr>
            <a:r>
              <a:rPr lang="en-US" dirty="0">
                <a:cs typeface="Courier New" pitchFamily="49" charset="0"/>
              </a:rPr>
              <a:t>When you call such a function in an assignment statement, you need a separate variable on the left side of the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=</a:t>
            </a:r>
            <a:r>
              <a:rPr lang="en-US" dirty="0">
                <a:cs typeface="Courier New" pitchFamily="49" charset="0"/>
              </a:rPr>
              <a:t> operator to receive each returned value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>
            <a:extLst>
              <a:ext uri="{FF2B5EF4-FFF2-40B4-BE49-F238E27FC236}">
                <a16:creationId xmlns:a16="http://schemas.microsoft.com/office/drawing/2014/main" id="{551CA495-3CC6-BC07-52BC-D4F97299E7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000"/>
              <a:t>Returning </a:t>
            </a:r>
            <a:r>
              <a:rPr lang="en-US" altLang="en-US" sz="400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en-US" altLang="en-US" sz="4000"/>
              <a:t> From a Function</a:t>
            </a:r>
          </a:p>
        </p:txBody>
      </p:sp>
      <p:sp>
        <p:nvSpPr>
          <p:cNvPr id="68611" name="Content Placeholder 2">
            <a:extLst>
              <a:ext uri="{FF2B5EF4-FFF2-40B4-BE49-F238E27FC236}">
                <a16:creationId xmlns:a16="http://schemas.microsoft.com/office/drawing/2014/main" id="{B876D062-7515-6CC6-2B41-DE570694E1C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800"/>
              <a:t>The special value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en-US" altLang="en-US" sz="2800"/>
              <a:t> means "no value"</a:t>
            </a:r>
          </a:p>
          <a:p>
            <a:pPr>
              <a:buFontTx/>
              <a:buChar char="•"/>
            </a:pPr>
            <a:r>
              <a:rPr lang="en-US" altLang="en-US" sz="2800"/>
              <a:t>Sometimes it is useful to return </a:t>
            </a:r>
            <a:r>
              <a:rPr lang="en-US" alt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en-US" altLang="en-US" sz="2800"/>
              <a:t> from a function to indicate that an error has occurred</a:t>
            </a:r>
          </a:p>
          <a:p>
            <a:pPr>
              <a:buFontTx/>
              <a:buChar char="•"/>
            </a:pPr>
            <a:endParaRPr lang="en-US" altLang="en-US"/>
          </a:p>
        </p:txBody>
      </p:sp>
      <p:sp>
        <p:nvSpPr>
          <p:cNvPr id="68612" name="TextBox 1">
            <a:extLst>
              <a:ext uri="{FF2B5EF4-FFF2-40B4-BE49-F238E27FC236}">
                <a16:creationId xmlns:a16="http://schemas.microsoft.com/office/drawing/2014/main" id="{D1D0B1B5-4FAD-EC45-D1D5-578B96854A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3962400"/>
            <a:ext cx="50292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def divide(num1, num2):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if num2 == 0: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    result = None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else: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    result = num1 / num2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return result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itle 1">
            <a:extLst>
              <a:ext uri="{FF2B5EF4-FFF2-40B4-BE49-F238E27FC236}">
                <a16:creationId xmlns:a16="http://schemas.microsoft.com/office/drawing/2014/main" id="{9DE4D593-1DB7-A78E-B9AB-4A856481F7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en-US" altLang="en-US"/>
              <a:t> Module</a:t>
            </a:r>
          </a:p>
        </p:txBody>
      </p:sp>
      <p:sp>
        <p:nvSpPr>
          <p:cNvPr id="69635" name="Content Placeholder 2">
            <a:extLst>
              <a:ext uri="{FF2B5EF4-FFF2-40B4-BE49-F238E27FC236}">
                <a16:creationId xmlns:a16="http://schemas.microsoft.com/office/drawing/2014/main" id="{4EA7F8DF-1593-7824-A180-8B855FCB7D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u="sng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en-US" altLang="en-US" u="sng"/>
              <a:t> module</a:t>
            </a:r>
            <a:r>
              <a:rPr lang="en-US" altLang="en-US"/>
              <a:t>: part of standard library that contains functions that are useful for performing mathematical calculations</a:t>
            </a:r>
          </a:p>
          <a:p>
            <a:pPr lvl="1"/>
            <a:r>
              <a:rPr lang="en-US" altLang="en-US"/>
              <a:t>Typically accept one or more values as arguments, perform mathematical operation, and return the result</a:t>
            </a:r>
          </a:p>
          <a:p>
            <a:pPr lvl="1"/>
            <a:r>
              <a:rPr lang="en-US" altLang="en-US"/>
              <a:t>Use of module requires an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import math</a:t>
            </a:r>
            <a:r>
              <a:rPr lang="en-US" altLang="en-US"/>
              <a:t> statement</a:t>
            </a:r>
            <a:endParaRPr lang="he-IL" altLang="en-US"/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itle 1">
            <a:extLst>
              <a:ext uri="{FF2B5EF4-FFF2-40B4-BE49-F238E27FC236}">
                <a16:creationId xmlns:a16="http://schemas.microsoft.com/office/drawing/2014/main" id="{AD5E6F82-ED54-35FE-6007-A9B223E39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en-US" altLang="en-US"/>
              <a:t> Module (cont’d.)</a:t>
            </a:r>
          </a:p>
        </p:txBody>
      </p:sp>
      <p:pic>
        <p:nvPicPr>
          <p:cNvPr id="70659" name="Content Placeholder 3">
            <a:extLst>
              <a:ext uri="{FF2B5EF4-FFF2-40B4-BE49-F238E27FC236}">
                <a16:creationId xmlns:a16="http://schemas.microsoft.com/office/drawing/2014/main" id="{1FF45643-190F-8D24-E3F3-7FC345AF510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4250" y="1295400"/>
            <a:ext cx="7175500" cy="4953000"/>
          </a:xfr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itle 1">
            <a:extLst>
              <a:ext uri="{FF2B5EF4-FFF2-40B4-BE49-F238E27FC236}">
                <a16:creationId xmlns:a16="http://schemas.microsoft.com/office/drawing/2014/main" id="{685836F1-BD30-FD30-8222-F48287F979B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en-US" altLang="en-US"/>
              <a:t> Module (cont’d.)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63B70-EB4F-7325-8FA7-0DD968B66D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/>
              <a:t>The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math</a:t>
            </a:r>
            <a:r>
              <a:rPr lang="en-US" dirty="0"/>
              <a:t> module defines variables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pi</a:t>
            </a:r>
            <a:r>
              <a:rPr lang="en-US" dirty="0"/>
              <a:t> and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e</a:t>
            </a:r>
            <a:r>
              <a:rPr lang="en-US" dirty="0"/>
              <a:t>, which are assigned the mathematical values for </a:t>
            </a:r>
            <a:r>
              <a:rPr lang="en-US" i="1" dirty="0"/>
              <a:t>pi</a:t>
            </a:r>
            <a:r>
              <a:rPr lang="en-US" dirty="0"/>
              <a:t> and </a:t>
            </a:r>
            <a:r>
              <a:rPr lang="en-US" i="1" dirty="0"/>
              <a:t>e</a:t>
            </a:r>
          </a:p>
          <a:p>
            <a:pPr lvl="1" eaLnBrk="1" hangingPunct="1">
              <a:defRPr/>
            </a:pPr>
            <a:r>
              <a:rPr lang="en-US" dirty="0"/>
              <a:t>Can be used in equations that require these values, to get more accurate results</a:t>
            </a:r>
          </a:p>
          <a:p>
            <a:pPr eaLnBrk="1" hangingPunct="1">
              <a:defRPr/>
            </a:pPr>
            <a:r>
              <a:rPr lang="en-US" dirty="0"/>
              <a:t>Variables must also be called using the dot notation</a:t>
            </a:r>
          </a:p>
          <a:p>
            <a:pPr lvl="1" eaLnBrk="1" hangingPunct="1">
              <a:defRPr/>
            </a:pPr>
            <a:r>
              <a:rPr lang="en-US" dirty="0"/>
              <a:t>Example: </a:t>
            </a:r>
          </a:p>
          <a:p>
            <a:pPr marL="457200" lvl="1" indent="279400" eaLnBrk="1" hangingPunct="1">
              <a:buFont typeface="Arial" charset="0"/>
              <a:buNone/>
              <a:defRPr/>
            </a:pPr>
            <a:r>
              <a:rPr lang="en-US" dirty="0" err="1">
                <a:latin typeface="Courier New" pitchFamily="49" charset="0"/>
                <a:cs typeface="Courier New" pitchFamily="49" charset="0"/>
              </a:rPr>
              <a:t>circle_area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dirty="0" err="1">
                <a:latin typeface="Courier New" pitchFamily="49" charset="0"/>
                <a:cs typeface="Courier New" pitchFamily="49" charset="0"/>
              </a:rPr>
              <a:t>math.pi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 * radius**2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itle 1">
            <a:extLst>
              <a:ext uri="{FF2B5EF4-FFF2-40B4-BE49-F238E27FC236}">
                <a16:creationId xmlns:a16="http://schemas.microsoft.com/office/drawing/2014/main" id="{2D852B58-13FA-7518-220A-A54418B71A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Storing Functions in Modules</a:t>
            </a:r>
          </a:p>
        </p:txBody>
      </p:sp>
      <p:sp>
        <p:nvSpPr>
          <p:cNvPr id="72707" name="Content Placeholder 2">
            <a:extLst>
              <a:ext uri="{FF2B5EF4-FFF2-40B4-BE49-F238E27FC236}">
                <a16:creationId xmlns:a16="http://schemas.microsoft.com/office/drawing/2014/main" id="{FDF3F12B-EF80-AFE1-C832-E672F811CC4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In large, complex programs, it is important to keep code organized</a:t>
            </a:r>
          </a:p>
          <a:p>
            <a:pPr>
              <a:buFontTx/>
              <a:buChar char="•"/>
            </a:pPr>
            <a:r>
              <a:rPr lang="en-US" altLang="en-US" u="sng"/>
              <a:t>Modularization</a:t>
            </a:r>
            <a:r>
              <a:rPr lang="en-US" altLang="en-US"/>
              <a:t>: grouping related functions in modules </a:t>
            </a:r>
          </a:p>
          <a:p>
            <a:pPr lvl="1"/>
            <a:r>
              <a:rPr lang="en-US" altLang="en-US"/>
              <a:t>Makes program easier to understand, test, and maintain</a:t>
            </a:r>
          </a:p>
          <a:p>
            <a:pPr lvl="1"/>
            <a:r>
              <a:rPr lang="en-US" altLang="en-US"/>
              <a:t>Make it easier to reuse code for multiple different programs</a:t>
            </a:r>
          </a:p>
          <a:p>
            <a:pPr lvl="2">
              <a:buFontTx/>
              <a:buChar char="•"/>
            </a:pPr>
            <a:r>
              <a:rPr lang="en-US" altLang="en-US"/>
              <a:t>Import the module containing the required function to each program that needs it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948064E2-E132-1DB5-E229-5002E7DF40A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Void Functions and Value-Returning Functions</a:t>
            </a:r>
          </a:p>
        </p:txBody>
      </p:sp>
      <p:sp>
        <p:nvSpPr>
          <p:cNvPr id="9219" name="Content Placeholder 2">
            <a:extLst>
              <a:ext uri="{FF2B5EF4-FFF2-40B4-BE49-F238E27FC236}">
                <a16:creationId xmlns:a16="http://schemas.microsoft.com/office/drawing/2014/main" id="{1842D8C5-C3D4-8256-1CB8-70D4B0AB948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A </a:t>
            </a:r>
            <a:r>
              <a:rPr lang="en-US" altLang="en-US" u="sng"/>
              <a:t>void function</a:t>
            </a:r>
            <a:r>
              <a:rPr lang="en-US" altLang="en-US"/>
              <a:t>:</a:t>
            </a:r>
          </a:p>
          <a:p>
            <a:pPr lvl="1"/>
            <a:r>
              <a:rPr lang="en-US" altLang="en-US"/>
              <a:t>Simply executes the statements it contains and then terminates.</a:t>
            </a:r>
          </a:p>
          <a:p>
            <a:pPr>
              <a:buFontTx/>
              <a:buChar char="•"/>
            </a:pPr>
            <a:r>
              <a:rPr lang="en-US" altLang="en-US"/>
              <a:t>A </a:t>
            </a:r>
            <a:r>
              <a:rPr lang="en-US" altLang="en-US" u="sng"/>
              <a:t>value-returning function</a:t>
            </a:r>
            <a:r>
              <a:rPr lang="en-US" altLang="en-US"/>
              <a:t>:</a:t>
            </a:r>
          </a:p>
          <a:p>
            <a:pPr lvl="1"/>
            <a:r>
              <a:rPr lang="en-US" altLang="en-US"/>
              <a:t>Executes the statements it contains, and then it returns a value back to the statement that called it.</a:t>
            </a:r>
          </a:p>
          <a:p>
            <a:pPr lvl="2">
              <a:buFontTx/>
              <a:buChar char="•"/>
            </a:pPr>
            <a:r>
              <a:rPr lang="en-US" altLang="en-US"/>
              <a:t>The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/>
              <a:t>,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/>
              <a:t>, and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altLang="en-US"/>
              <a:t> functions are examples of value-returning functions.</a:t>
            </a:r>
          </a:p>
          <a:p>
            <a:pPr lvl="1"/>
            <a:endParaRPr lang="en-US" altLang="en-US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>
            <a:extLst>
              <a:ext uri="{FF2B5EF4-FFF2-40B4-BE49-F238E27FC236}">
                <a16:creationId xmlns:a16="http://schemas.microsoft.com/office/drawing/2014/main" id="{0F73356B-E32E-5CD9-CA26-FF8A369B5F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Storing Functions in Modules (cont’d.)</a:t>
            </a:r>
          </a:p>
        </p:txBody>
      </p:sp>
      <p:sp>
        <p:nvSpPr>
          <p:cNvPr id="73731" name="Content Placeholder 2">
            <a:extLst>
              <a:ext uri="{FF2B5EF4-FFF2-40B4-BE49-F238E27FC236}">
                <a16:creationId xmlns:a16="http://schemas.microsoft.com/office/drawing/2014/main" id="{1CD85A79-7BC9-6C6B-B343-4CC25A7C2EA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Module is a file that contains Python code</a:t>
            </a:r>
          </a:p>
          <a:p>
            <a:pPr lvl="1"/>
            <a:r>
              <a:rPr lang="en-US" altLang="en-US"/>
              <a:t>Contains function definition but does not contain calls to the functions</a:t>
            </a:r>
          </a:p>
          <a:p>
            <a:pPr lvl="2">
              <a:buFontTx/>
              <a:buChar char="•"/>
            </a:pPr>
            <a:r>
              <a:rPr lang="en-US" altLang="en-US"/>
              <a:t>Importing programs will call the functions</a:t>
            </a:r>
          </a:p>
          <a:p>
            <a:pPr>
              <a:buFontTx/>
              <a:buChar char="•"/>
            </a:pPr>
            <a:r>
              <a:rPr lang="en-US" altLang="en-US"/>
              <a:t>Rules for module names:</a:t>
            </a:r>
          </a:p>
          <a:p>
            <a:pPr lvl="1"/>
            <a:r>
              <a:rPr lang="en-US" altLang="en-US"/>
              <a:t>File name should end in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.py</a:t>
            </a:r>
          </a:p>
          <a:p>
            <a:pPr lvl="1"/>
            <a:r>
              <a:rPr lang="en-US" altLang="en-US"/>
              <a:t>Cannot be the same as a Python keyword</a:t>
            </a:r>
          </a:p>
          <a:p>
            <a:pPr>
              <a:buFontTx/>
              <a:buChar char="•"/>
            </a:pPr>
            <a:r>
              <a:rPr lang="en-US" altLang="en-US"/>
              <a:t>Import module using </a:t>
            </a:r>
            <a:r>
              <a:rPr lang="en-US" altLang="en-US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altLang="en-US"/>
              <a:t> statement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>
            <a:extLst>
              <a:ext uri="{FF2B5EF4-FFF2-40B4-BE49-F238E27FC236}">
                <a16:creationId xmlns:a16="http://schemas.microsoft.com/office/drawing/2014/main" id="{EFAAB45B-2869-2A31-7B27-BB30616D04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Menu Driven Programs</a:t>
            </a:r>
          </a:p>
        </p:txBody>
      </p:sp>
      <p:sp>
        <p:nvSpPr>
          <p:cNvPr id="74755" name="Content Placeholder 2">
            <a:extLst>
              <a:ext uri="{FF2B5EF4-FFF2-40B4-BE49-F238E27FC236}">
                <a16:creationId xmlns:a16="http://schemas.microsoft.com/office/drawing/2014/main" id="{3C2A14BB-55DA-A54D-DCF4-5B5A72658D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 u="sng">
                <a:cs typeface="Courier New" panose="02070309020205020404" pitchFamily="49" charset="0"/>
              </a:rPr>
              <a:t>Menu-driven program</a:t>
            </a:r>
            <a:r>
              <a:rPr lang="en-US" altLang="en-US">
                <a:cs typeface="Courier New" panose="02070309020205020404" pitchFamily="49" charset="0"/>
              </a:rPr>
              <a:t>: displays a list of operations on the screen, allowing user to select the desired operation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List of operations displayed on the screen is called a </a:t>
            </a:r>
            <a:r>
              <a:rPr lang="en-US" altLang="en-US" i="1">
                <a:cs typeface="Courier New" panose="02070309020205020404" pitchFamily="49" charset="0"/>
              </a:rPr>
              <a:t>menu</a:t>
            </a:r>
          </a:p>
          <a:p>
            <a:pPr eaLnBrk="1" hangingPunct="1">
              <a:buFontTx/>
              <a:buChar char="•"/>
            </a:pPr>
            <a:r>
              <a:rPr lang="en-US" altLang="en-US">
                <a:cs typeface="Courier New" panose="02070309020205020404" pitchFamily="49" charset="0"/>
              </a:rPr>
              <a:t>Program uses a decision structure to determine the selected menu option and required operation</a:t>
            </a:r>
          </a:p>
          <a:p>
            <a:pPr lvl="1" eaLnBrk="1" hangingPunct="1"/>
            <a:r>
              <a:rPr lang="en-US" altLang="en-US">
                <a:cs typeface="Courier New" panose="02070309020205020404" pitchFamily="49" charset="0"/>
              </a:rPr>
              <a:t>Typically repeats until the user quits</a:t>
            </a:r>
          </a:p>
          <a:p>
            <a:pPr>
              <a:buFontTx/>
              <a:buChar char="•"/>
            </a:pPr>
            <a:endParaRPr lang="en-US" altLang="en-US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le 1">
            <a:extLst>
              <a:ext uri="{FF2B5EF4-FFF2-40B4-BE49-F238E27FC236}">
                <a16:creationId xmlns:a16="http://schemas.microsoft.com/office/drawing/2014/main" id="{27F3246D-A782-EC70-69B3-25FB32A997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Conditionally Executing the </a:t>
            </a:r>
            <a:r>
              <a:rPr lang="en-US" altLang="en-US" sz="360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3600"/>
              <a:t> Function</a:t>
            </a:r>
          </a:p>
        </p:txBody>
      </p:sp>
      <p:sp>
        <p:nvSpPr>
          <p:cNvPr id="75779" name="Content Placeholder 2">
            <a:extLst>
              <a:ext uri="{FF2B5EF4-FFF2-40B4-BE49-F238E27FC236}">
                <a16:creationId xmlns:a16="http://schemas.microsoft.com/office/drawing/2014/main" id="{D1C172A0-8E4B-4A1A-C573-0E29F5C5C56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 sz="2400"/>
              <a:t>It is possible to create a module that can be run as a standalone program or imported into another program</a:t>
            </a:r>
            <a:br>
              <a:rPr lang="en-US" altLang="en-US" sz="2400"/>
            </a:br>
            <a:endParaRPr lang="en-US" altLang="en-US" sz="2400"/>
          </a:p>
          <a:p>
            <a:pPr>
              <a:buFontTx/>
              <a:buChar char="•"/>
            </a:pPr>
            <a:r>
              <a:rPr lang="en-US" altLang="en-US" sz="2400"/>
              <a:t>Suppose </a:t>
            </a:r>
            <a:r>
              <a:rPr lang="en-US" altLang="en-US" sz="2400" i="1"/>
              <a:t>Program A</a:t>
            </a:r>
            <a:r>
              <a:rPr lang="en-US" altLang="en-US" sz="2400"/>
              <a:t> defines several functions that you want to use in </a:t>
            </a:r>
            <a:r>
              <a:rPr lang="en-US" altLang="en-US" sz="2400" i="1"/>
              <a:t>Program B</a:t>
            </a:r>
            <a:br>
              <a:rPr lang="en-US" altLang="en-US" sz="2400" i="1"/>
            </a:br>
            <a:endParaRPr lang="en-US" altLang="en-US" sz="2400" i="1"/>
          </a:p>
          <a:p>
            <a:pPr>
              <a:buFontTx/>
              <a:buChar char="•"/>
            </a:pPr>
            <a:r>
              <a:rPr lang="en-US" altLang="en-US" sz="2400"/>
              <a:t>So, you import </a:t>
            </a:r>
            <a:r>
              <a:rPr lang="en-US" altLang="en-US" sz="2400" i="1"/>
              <a:t>Program</a:t>
            </a:r>
            <a:r>
              <a:rPr lang="en-US" altLang="en-US" sz="2400"/>
              <a:t> </a:t>
            </a:r>
            <a:r>
              <a:rPr lang="en-US" altLang="en-US" sz="2400" i="1"/>
              <a:t>A</a:t>
            </a:r>
            <a:r>
              <a:rPr lang="en-US" altLang="en-US" sz="2400"/>
              <a:t> into </a:t>
            </a:r>
            <a:r>
              <a:rPr lang="en-US" altLang="en-US" sz="2400" i="1"/>
              <a:t>Program</a:t>
            </a:r>
            <a:r>
              <a:rPr lang="en-US" altLang="en-US" sz="2400"/>
              <a:t> </a:t>
            </a:r>
            <a:r>
              <a:rPr lang="en-US" altLang="en-US" sz="2400" i="1"/>
              <a:t>B</a:t>
            </a:r>
            <a:br>
              <a:rPr lang="en-US" altLang="en-US" sz="2400" i="1"/>
            </a:br>
            <a:endParaRPr lang="en-US" altLang="en-US" sz="2400" i="1"/>
          </a:p>
          <a:p>
            <a:pPr>
              <a:buFontTx/>
              <a:buChar char="•"/>
            </a:pPr>
            <a:r>
              <a:rPr lang="en-US" altLang="en-US" sz="2400"/>
              <a:t>However, you do not want </a:t>
            </a:r>
            <a:r>
              <a:rPr lang="en-US" altLang="en-US" sz="2400" i="1"/>
              <a:t>Program</a:t>
            </a:r>
            <a:r>
              <a:rPr lang="en-US" altLang="en-US" sz="2400"/>
              <a:t> </a:t>
            </a:r>
            <a:r>
              <a:rPr lang="en-US" altLang="en-US" sz="2400" i="1"/>
              <a:t>A</a:t>
            </a:r>
            <a:r>
              <a:rPr lang="en-US" altLang="en-US" sz="2400"/>
              <a:t> to execute its </a:t>
            </a:r>
            <a:r>
              <a:rPr lang="en-US" altLang="en-US" sz="240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2400"/>
              <a:t> function when you import it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le 1">
            <a:extLst>
              <a:ext uri="{FF2B5EF4-FFF2-40B4-BE49-F238E27FC236}">
                <a16:creationId xmlns:a16="http://schemas.microsoft.com/office/drawing/2014/main" id="{A83F2AD8-0E34-FB46-FF36-403E58A75E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Conditionally Executing the </a:t>
            </a:r>
            <a:r>
              <a:rPr lang="en-US" altLang="en-US" sz="360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3600"/>
              <a:t> Function</a:t>
            </a:r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7743A463-E1AF-6007-D867-0833DF324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  <a:defRPr/>
            </a:pPr>
            <a:r>
              <a:rPr lang="en-US" sz="2400" dirty="0"/>
              <a:t>In the aforementioned scenario, you write each module so it executes its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/>
              <a:t> function only when the module is being run as the main program</a:t>
            </a:r>
            <a:br>
              <a:rPr lang="en-US" sz="2400" dirty="0"/>
            </a:br>
            <a:endParaRPr lang="en-US" sz="2400" dirty="0"/>
          </a:p>
          <a:p>
            <a:pPr lvl="1">
              <a:buFontTx/>
              <a:buChar char="•"/>
              <a:defRPr/>
            </a:pPr>
            <a:r>
              <a:rPr lang="en-US" sz="2000" dirty="0"/>
              <a:t>When a source code file is loaded into the Python interpreter, a special variable called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__name__</a:t>
            </a:r>
            <a:r>
              <a:rPr lang="en-US" sz="2000" dirty="0"/>
              <a:t> is created</a:t>
            </a:r>
            <a:br>
              <a:rPr lang="en-US" sz="2000" dirty="0"/>
            </a:b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>
              <a:buFontTx/>
              <a:buChar char="•"/>
              <a:defRPr/>
            </a:pPr>
            <a:r>
              <a:rPr lang="en-US" sz="2000" dirty="0"/>
              <a:t>If the source code file has been imported as a module, the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__name__ </a:t>
            </a:r>
            <a:r>
              <a:rPr lang="en-US" sz="2000" dirty="0"/>
              <a:t>variable will be set to the name of the module.</a:t>
            </a:r>
            <a:br>
              <a:rPr lang="en-US" sz="2000" dirty="0"/>
            </a:br>
            <a:endParaRPr lang="en-US" sz="2000" dirty="0"/>
          </a:p>
          <a:p>
            <a:pPr lvl="1">
              <a:buFontTx/>
              <a:buChar char="•"/>
              <a:defRPr/>
            </a:pPr>
            <a:r>
              <a:rPr lang="en-US" sz="2000" dirty="0"/>
              <a:t>If the source code file is being executed as the main program, the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__name__ </a:t>
            </a:r>
            <a:r>
              <a:rPr lang="en-US" sz="2000" dirty="0"/>
              <a:t>variable will be set to the value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'__main__'</a:t>
            </a:r>
            <a:r>
              <a:rPr lang="en-US" sz="2000" dirty="0"/>
              <a:t>.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24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le 1">
            <a:extLst>
              <a:ext uri="{FF2B5EF4-FFF2-40B4-BE49-F238E27FC236}">
                <a16:creationId xmlns:a16="http://schemas.microsoft.com/office/drawing/2014/main" id="{B9F69E0F-F2DE-4924-9811-267A7CBEE1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600"/>
              <a:t>Conditionally Executing the </a:t>
            </a:r>
            <a:r>
              <a:rPr lang="en-US" altLang="en-US" sz="360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3600"/>
              <a:t> Function</a:t>
            </a:r>
          </a:p>
        </p:txBody>
      </p:sp>
      <p:sp>
        <p:nvSpPr>
          <p:cNvPr id="58371" name="Content Placeholder 2">
            <a:extLst>
              <a:ext uri="{FF2B5EF4-FFF2-40B4-BE49-F238E27FC236}">
                <a16:creationId xmlns:a16="http://schemas.microsoft.com/office/drawing/2014/main" id="{DBAF264C-E995-E3DD-1166-C541C7E4AD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•"/>
              <a:defRPr/>
            </a:pPr>
            <a:r>
              <a:rPr lang="en-US" sz="2400" dirty="0"/>
              <a:t>To prevent the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2400" dirty="0"/>
              <a:t> function from being executed when the file is imported as a module, you can conditionally execute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en-US" altLang="en-US" sz="2400" dirty="0"/>
          </a:p>
        </p:txBody>
      </p:sp>
      <p:sp>
        <p:nvSpPr>
          <p:cNvPr id="77828" name="TextBox 1">
            <a:extLst>
              <a:ext uri="{FF2B5EF4-FFF2-40B4-BE49-F238E27FC236}">
                <a16:creationId xmlns:a16="http://schemas.microsoft.com/office/drawing/2014/main" id="{C6D72E20-A6F3-0282-74F4-81BB746418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2895600"/>
            <a:ext cx="5410200" cy="286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def main():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0" i="1">
                <a:latin typeface="Courier New" panose="02070309020205020404" pitchFamily="49" charset="0"/>
                <a:cs typeface="Courier New" panose="02070309020205020404" pitchFamily="49" charset="0"/>
              </a:rPr>
              <a:t>statement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0" i="1">
                <a:latin typeface="Courier New" panose="02070309020205020404" pitchFamily="49" charset="0"/>
                <a:cs typeface="Courier New" panose="02070309020205020404" pitchFamily="49" charset="0"/>
              </a:rPr>
              <a:t>statement</a:t>
            </a:r>
            <a:endParaRPr lang="en-US" altLang="en-US" sz="1800" b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b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def my_function():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0" i="1">
                <a:latin typeface="Courier New" panose="02070309020205020404" pitchFamily="49" charset="0"/>
                <a:cs typeface="Courier New" panose="02070309020205020404" pitchFamily="49" charset="0"/>
              </a:rPr>
              <a:t>statement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en-US" sz="1800" b="0" i="1">
                <a:latin typeface="Courier New" panose="02070309020205020404" pitchFamily="49" charset="0"/>
                <a:cs typeface="Courier New" panose="02070309020205020404" pitchFamily="49" charset="0"/>
              </a:rPr>
              <a:t>statement</a:t>
            </a:r>
            <a:endParaRPr lang="en-US" altLang="en-US" sz="1800" b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1800" b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if __name__ == '__main__':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0">
                <a:latin typeface="Courier New" panose="02070309020205020404" pitchFamily="49" charset="0"/>
                <a:cs typeface="Courier New" panose="02070309020205020404" pitchFamily="49" charset="0"/>
              </a:rPr>
              <a:t>    main()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83650B46-9767-F51A-A6C0-04D5C0FB7E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Defining and Calling a Function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1D447-ACA0-2504-BBDB-8B2A9B376A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Functions are given names </a:t>
            </a:r>
          </a:p>
          <a:p>
            <a:pPr lvl="1" eaLnBrk="1" hangingPunct="1">
              <a:defRPr/>
            </a:pPr>
            <a:r>
              <a:rPr lang="en-US" altLang="en-US" dirty="0"/>
              <a:t>Function naming rules:</a:t>
            </a:r>
          </a:p>
          <a:p>
            <a:pPr lvl="2" eaLnBrk="1" hangingPunct="1">
              <a:defRPr/>
            </a:pPr>
            <a:r>
              <a:rPr lang="en-US" altLang="en-US" dirty="0"/>
              <a:t>Cannot use keywords as a function name</a:t>
            </a:r>
          </a:p>
          <a:p>
            <a:pPr lvl="2" eaLnBrk="1" hangingPunct="1">
              <a:defRPr/>
            </a:pPr>
            <a:r>
              <a:rPr lang="en-US" altLang="en-US" dirty="0"/>
              <a:t>Cannot contain spaces</a:t>
            </a:r>
          </a:p>
          <a:p>
            <a:pPr lvl="2" eaLnBrk="1" hangingPunct="1">
              <a:defRPr/>
            </a:pPr>
            <a:r>
              <a:rPr lang="en-US" altLang="en-US" dirty="0"/>
              <a:t>First character must be a letter or underscore</a:t>
            </a:r>
          </a:p>
          <a:p>
            <a:pPr lvl="2" eaLnBrk="1" hangingPunct="1">
              <a:defRPr/>
            </a:pPr>
            <a:r>
              <a:rPr lang="en-US" altLang="en-US" dirty="0"/>
              <a:t>All other characters must be a letter, number or underscore</a:t>
            </a:r>
          </a:p>
          <a:p>
            <a:pPr lvl="2" eaLnBrk="1" hangingPunct="1">
              <a:defRPr/>
            </a:pPr>
            <a:r>
              <a:rPr lang="en-US" altLang="en-US" dirty="0"/>
              <a:t>Uppercase and lowercase characters are distinct</a:t>
            </a:r>
          </a:p>
          <a:p>
            <a:pPr marL="0" indent="0">
              <a:buFontTx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9FF5D9ED-371F-6AC6-A284-1BE7C497BC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Defining and Calling a Function (cont’d.)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1ED004-4FA1-F013-2FB7-04B540D410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altLang="en-US" dirty="0"/>
              <a:t>Function name should be descriptive of the task carried out by the function</a:t>
            </a:r>
          </a:p>
          <a:p>
            <a:pPr lvl="1" eaLnBrk="1" hangingPunct="1">
              <a:defRPr/>
            </a:pPr>
            <a:r>
              <a:rPr lang="en-US" altLang="en-US" dirty="0"/>
              <a:t>Often includes a verb</a:t>
            </a:r>
          </a:p>
          <a:p>
            <a:pPr eaLnBrk="1" hangingPunct="1">
              <a:defRPr/>
            </a:pPr>
            <a:r>
              <a:rPr lang="en-US" altLang="en-US" u="sng" dirty="0"/>
              <a:t>Function definition</a:t>
            </a:r>
            <a:r>
              <a:rPr lang="en-US" altLang="en-US" dirty="0"/>
              <a:t>: specifies what function does</a:t>
            </a:r>
          </a:p>
          <a:p>
            <a:pPr marL="457200" lvl="1" indent="0" eaLnBrk="1" hangingPunct="1">
              <a:buFontTx/>
              <a:buNone/>
              <a:defRPr/>
            </a:pPr>
            <a:r>
              <a:rPr lang="en-US" alt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dirty="0" err="1">
                <a:latin typeface="Courier New" pitchFamily="49" charset="0"/>
                <a:cs typeface="Courier New" pitchFamily="49" charset="0"/>
              </a:rPr>
              <a:t>def</a:t>
            </a:r>
            <a:r>
              <a:rPr lang="en-US" altLang="en-US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altLang="en-US" i="1" dirty="0" err="1">
                <a:latin typeface="Courier New" pitchFamily="49" charset="0"/>
                <a:cs typeface="Courier New" pitchFamily="49" charset="0"/>
              </a:rPr>
              <a:t>function_name</a:t>
            </a:r>
            <a:r>
              <a:rPr lang="en-US" altLang="en-US" dirty="0">
                <a:latin typeface="Courier New" pitchFamily="49" charset="0"/>
                <a:cs typeface="Courier New" pitchFamily="49" charset="0"/>
              </a:rPr>
              <a:t>():</a:t>
            </a:r>
          </a:p>
          <a:p>
            <a:pPr lvl="2" eaLnBrk="1" hangingPunct="1">
              <a:buFontTx/>
              <a:buNone/>
              <a:defRPr/>
            </a:pPr>
            <a:r>
              <a:rPr lang="en-US" altLang="en-US" dirty="0">
                <a:latin typeface="Courier New" pitchFamily="49" charset="0"/>
                <a:cs typeface="Courier New" pitchFamily="49" charset="0"/>
              </a:rPr>
              <a:t>		statement</a:t>
            </a:r>
          </a:p>
          <a:p>
            <a:pPr lvl="2" eaLnBrk="1" hangingPunct="1">
              <a:buFontTx/>
              <a:buNone/>
              <a:defRPr/>
            </a:pPr>
            <a:r>
              <a:rPr lang="en-US" altLang="en-US" dirty="0">
                <a:latin typeface="Courier New" pitchFamily="49" charset="0"/>
                <a:cs typeface="Courier New" pitchFamily="49" charset="0"/>
              </a:rPr>
              <a:t>		statement</a:t>
            </a:r>
            <a:endParaRPr lang="en-US" altLang="en-US" dirty="0"/>
          </a:p>
          <a:p>
            <a:pPr marL="0" indent="0">
              <a:buFontTx/>
              <a:buNone/>
              <a:defRPr/>
            </a:pP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Custom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007DC4"/>
      </a:accent2>
      <a:accent3>
        <a:srgbClr val="FFFFFF"/>
      </a:accent3>
      <a:accent4>
        <a:srgbClr val="000000"/>
      </a:accent4>
      <a:accent5>
        <a:srgbClr val="DAEDEF"/>
      </a:accent5>
      <a:accent6>
        <a:srgbClr val="007DC4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4083</TotalTime>
  <Words>3406</Words>
  <Application>Microsoft Office PowerPoint</Application>
  <PresentationFormat>On-screen Show (4:3)</PresentationFormat>
  <Paragraphs>409</Paragraphs>
  <Slides>74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0" baseType="lpstr">
      <vt:lpstr>Arial</vt:lpstr>
      <vt:lpstr>Calibri</vt:lpstr>
      <vt:lpstr>Century Gothic</vt:lpstr>
      <vt:lpstr>Courier New</vt:lpstr>
      <vt:lpstr>Tw Cen MT</vt:lpstr>
      <vt:lpstr>Default Design</vt:lpstr>
      <vt:lpstr>PowerPoint Presentation</vt:lpstr>
      <vt:lpstr>Topics</vt:lpstr>
      <vt:lpstr>Topics (cont’d.)</vt:lpstr>
      <vt:lpstr>Introduction to Functions</vt:lpstr>
      <vt:lpstr>PowerPoint Presentation</vt:lpstr>
      <vt:lpstr>Benefits of Modularizing a Program with Functions</vt:lpstr>
      <vt:lpstr>Void Functions and Value-Returning Functions</vt:lpstr>
      <vt:lpstr>Defining and Calling a Function</vt:lpstr>
      <vt:lpstr>Defining and Calling a Function (cont’d.)</vt:lpstr>
      <vt:lpstr>Defining and Calling a Function (cont’d.)</vt:lpstr>
      <vt:lpstr>Defining and Calling a Function (cont’d.)</vt:lpstr>
      <vt:lpstr>Defining and Calling a Function (cont’d.)</vt:lpstr>
      <vt:lpstr>Indentation in Python</vt:lpstr>
      <vt:lpstr>Designing a Program to Use Functions</vt:lpstr>
      <vt:lpstr>Designing a Program to Use Functions (cont’d.)</vt:lpstr>
      <vt:lpstr>Designing a Program to Use Functions (cont’d.)</vt:lpstr>
      <vt:lpstr>Using the pass Keyword</vt:lpstr>
      <vt:lpstr>Local Variables</vt:lpstr>
      <vt:lpstr>Local Variables (cont’d.)</vt:lpstr>
      <vt:lpstr>Passing Arguments to Functions</vt:lpstr>
      <vt:lpstr>Passing Arguments to Functions (cont’d.)</vt:lpstr>
      <vt:lpstr>Passing Arguments to Functions (cont’d.)</vt:lpstr>
      <vt:lpstr>Passing Arguments to Functions (cont’d.)</vt:lpstr>
      <vt:lpstr>Passing Multiple Arguments</vt:lpstr>
      <vt:lpstr>Passing Multiple Arguments (cont’d.)</vt:lpstr>
      <vt:lpstr>Making Changes to Parameters</vt:lpstr>
      <vt:lpstr>Making Changes to Parameters (cont’d.)</vt:lpstr>
      <vt:lpstr>Making Changes to Parameters (cont’d.)</vt:lpstr>
      <vt:lpstr>Keyword Arguments</vt:lpstr>
      <vt:lpstr>Keyword-Only Parameters</vt:lpstr>
      <vt:lpstr>Keyword-Only Parameters</vt:lpstr>
      <vt:lpstr>Keyword-Only Parameters</vt:lpstr>
      <vt:lpstr>Keyword-Only Parameters</vt:lpstr>
      <vt:lpstr>Positional-Only Parameters</vt:lpstr>
      <vt:lpstr>Positional-Only Parameters</vt:lpstr>
      <vt:lpstr>Positional-Only Parameters</vt:lpstr>
      <vt:lpstr>Positional-Only Parameters</vt:lpstr>
      <vt:lpstr>Positional-Only Parameters</vt:lpstr>
      <vt:lpstr>Default Arguments</vt:lpstr>
      <vt:lpstr>Default Arguments</vt:lpstr>
      <vt:lpstr>Default Arguments</vt:lpstr>
      <vt:lpstr>Default Arguments</vt:lpstr>
      <vt:lpstr>Default Arguments</vt:lpstr>
      <vt:lpstr>Global Variables and Global Constants</vt:lpstr>
      <vt:lpstr>Global Variables and Global Constants (cont’d.)</vt:lpstr>
      <vt:lpstr>Global Constants</vt:lpstr>
      <vt:lpstr>Introduction to Value-Returning Functions: Generating Random Numbers</vt:lpstr>
      <vt:lpstr>Standard Library Functions and the import Statement</vt:lpstr>
      <vt:lpstr>Standard Library Functions and the import Statement (cont’d.)</vt:lpstr>
      <vt:lpstr>Standard Library Functions and the import Statement (cont’d.)</vt:lpstr>
      <vt:lpstr>Generating Random Numbers</vt:lpstr>
      <vt:lpstr>Generating Random Numbers (cont’d.)</vt:lpstr>
      <vt:lpstr>Generating Random Numbers (cont’d.)</vt:lpstr>
      <vt:lpstr>Generating Random Numbers (cont’d.)</vt:lpstr>
      <vt:lpstr>Generating Random Numbers (cont’d.)</vt:lpstr>
      <vt:lpstr>Random Number Seeds</vt:lpstr>
      <vt:lpstr>Writing Your Own Value-Returning Functions</vt:lpstr>
      <vt:lpstr>Writing Your Own Value-Returning Functions (cont’d.)</vt:lpstr>
      <vt:lpstr>How to Use Value-Returning Functions</vt:lpstr>
      <vt:lpstr>Using IPO Charts</vt:lpstr>
      <vt:lpstr>Using IPO Charts (cont’d.)</vt:lpstr>
      <vt:lpstr>Returning Strings</vt:lpstr>
      <vt:lpstr>Returning Boolean Values</vt:lpstr>
      <vt:lpstr>Returning Multiple Values</vt:lpstr>
      <vt:lpstr>Returning None From a Function</vt:lpstr>
      <vt:lpstr>The math Module</vt:lpstr>
      <vt:lpstr>The math Module (cont’d.)</vt:lpstr>
      <vt:lpstr>The math Module (cont’d.)</vt:lpstr>
      <vt:lpstr>Storing Functions in Modules</vt:lpstr>
      <vt:lpstr>Storing Functions in Modules (cont’d.)</vt:lpstr>
      <vt:lpstr>Menu Driven Programs</vt:lpstr>
      <vt:lpstr>Conditionally Executing the main Function</vt:lpstr>
      <vt:lpstr>Conditionally Executing the main Function</vt:lpstr>
      <vt:lpstr>Conditionally Executing the main Function</vt:lpstr>
    </vt:vector>
  </TitlesOfParts>
  <Company>PEARSON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Chelsea Bell</dc:creator>
  <cp:lastModifiedBy>Hussain Alibrahim, Dr.</cp:lastModifiedBy>
  <cp:revision>125</cp:revision>
  <dcterms:created xsi:type="dcterms:W3CDTF">2011-02-21T19:15:53Z</dcterms:created>
  <dcterms:modified xsi:type="dcterms:W3CDTF">2025-04-09T06:45:12Z</dcterms:modified>
</cp:coreProperties>
</file>