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Accuracy (%)</c:v>
                </c:pt>
              </c:strCache>
            </c:strRef>
          </c:tx>
          <c:spPr>
            <a:solidFill>
              <a:srgbClr val="1565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565C0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0097A7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00C853"/>
              </a:solidFill>
              <a:effectLst/>
            </c:spPr>
          </c:dPt>
          <c:cat>
            <c:multiLvlStrRef>
              <c:f>Sheet1!$A$2:$A$4</c:f>
              <c:multiLvlStrCache>
                <c:ptCount val="3"/>
                <c:lvl>
                  <c:pt idx="0">
                    <c:v>Logistic Regression</c:v>
                  </c:pt>
                  <c:pt idx="1">
                    <c:v>Naive Bayes</c:v>
                  </c:pt>
                  <c:pt idx="2">
                    <c:v>Linear SVM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85</c:v>
                </c:pt>
                <c:pt idx="1">
                  <c:v>83</c:v>
                </c:pt>
                <c:pt idx="2">
                  <c:v>86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3415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95"/>
          <c:min val="75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0" y="457200"/>
            <a:ext cx="41148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0" b="1" dirty="0">
                <a:solidFill>
                  <a:srgbClr val="1A237E">
                    <a:alpha val="30000"/>
                  </a:srgbClr>
                </a:solidFill>
              </a:rPr>
              <a:t>AI</a:t>
            </a:r>
            <a:endParaRPr lang="en-US" sz="200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645920" cy="274320"/>
          </a:xfrm>
          <a:prstGeom prst="roundRect">
            <a:avLst>
              <a:gd name="adj" fmla="val 50000"/>
            </a:avLst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058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NLP  ·  MACHINE LEARNING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150876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ReviewSense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365760" y="2331720"/>
            <a:ext cx="2743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00E5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365760" y="306324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BBDEFB"/>
                </a:solidFill>
              </a:rPr>
              <a:t>Sentiment Analysis on Customer Reviews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365760" y="3566160"/>
            <a:ext cx="5029200" cy="0"/>
          </a:xfrm>
          <a:prstGeom prst="line">
            <a:avLst/>
          </a:prstGeom>
          <a:noFill/>
          <a:ln w="19050">
            <a:solidFill>
              <a:srgbClr val="0097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37490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Mohamed Mohamed Zaher  </a:t>
            </a:r>
            <a:pPr indent="0" marL="0">
              <a:buNone/>
            </a:pPr>
            <a:r>
              <a:rPr lang="en-US" sz="1100" dirty="0">
                <a:solidFill>
                  <a:srgbClr val="90A4AE"/>
                </a:solidFill>
              </a:rPr>
              <a:t>ID: 235060</a:t>
            </a:r>
            <a:pPr indent="0" marL="0">
              <a:buNone/>
            </a:pPr>
            <a:r>
              <a:rPr lang="en-US" sz="1200" dirty="0">
                <a:solidFill>
                  <a:srgbClr val="0097A7"/>
                </a:solidFill>
              </a:rPr>
              <a:t>     |   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Ahmed Rateb Mohamed  </a:t>
            </a:r>
            <a:pPr indent="0" marL="0">
              <a:buNone/>
            </a:pPr>
            <a:r>
              <a:rPr lang="en-US" sz="1100" dirty="0">
                <a:solidFill>
                  <a:srgbClr val="90A4AE"/>
                </a:solidFill>
              </a:rPr>
              <a:t>ID: 235193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65760" y="4160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0A4AE"/>
                </a:solidFill>
              </a:rPr>
              <a:t>May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0" y="2743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0" b="1" dirty="0">
                <a:solidFill>
                  <a:srgbClr val="1A237E">
                    <a:alpha val="40000"/>
                  </a:srgbClr>
                </a:solidFill>
              </a:rPr>
              <a:t>86%</a:t>
            </a:r>
            <a:endParaRPr lang="en-US" sz="220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54864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Thank You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4572000" cy="0"/>
          </a:xfrm>
          <a:prstGeom prst="line">
            <a:avLst/>
          </a:prstGeom>
          <a:noFill/>
          <a:ln w="19050">
            <a:solidFill>
              <a:srgbClr val="0097A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5544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97A7"/>
                </a:solidFill>
              </a:rPr>
              <a:t>Key Takeaways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84048" y="2029968"/>
            <a:ext cx="109728" cy="109728"/>
          </a:xfrm>
          <a:prstGeom prst="ellipse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9659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DEFB"/>
                </a:solidFill>
              </a:rPr>
              <a:t>Full NLP pipeline — from raw text to deployed model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84048" y="2505456"/>
            <a:ext cx="109728" cy="109728"/>
          </a:xfrm>
          <a:prstGeom prst="ellipse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244144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DEFB"/>
                </a:solidFill>
              </a:rPr>
              <a:t>Linear SVM achieved 86% accuracy (best model)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84048" y="2980944"/>
            <a:ext cx="109728" cy="109728"/>
          </a:xfrm>
          <a:prstGeom prst="ellipse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916936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DEFB"/>
                </a:solidFill>
              </a:rPr>
              <a:t>TF-IDF + bigrams effectively captures sentiment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84048" y="3456432"/>
            <a:ext cx="109728" cy="109728"/>
          </a:xfrm>
          <a:prstGeom prst="ellipse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3392424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DEFB"/>
                </a:solidFill>
              </a:rPr>
              <a:t>System generalizes to any text review domain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3977640"/>
            <a:ext cx="5029200" cy="868680"/>
          </a:xfrm>
          <a:prstGeom prst="rect">
            <a:avLst/>
          </a:prstGeom>
          <a:solidFill>
            <a:srgbClr val="0D2137"/>
          </a:solidFill>
          <a:ln w="10160">
            <a:solidFill>
              <a:srgbClr val="1565C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4114800"/>
            <a:ext cx="4846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0A4AE"/>
                </a:solidFill>
              </a:rPr>
              <a:t>Mohamed Mohamed Zaher · 235060    |    Ahmed Rateb Mohamed · 235193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943600" y="1371600"/>
            <a:ext cx="2834640" cy="1371600"/>
          </a:xfrm>
          <a:prstGeom prst="roundRect">
            <a:avLst>
              <a:gd name="adj" fmla="val 8000"/>
            </a:avLst>
          </a:prstGeom>
          <a:solidFill>
            <a:srgbClr val="0A2010"/>
          </a:solidFill>
          <a:ln w="19050">
            <a:solidFill>
              <a:srgbClr val="00C85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0" y="146304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C853"/>
                </a:solidFill>
              </a:rPr>
              <a:t>Linear SVM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943600" y="1828800"/>
            <a:ext cx="2834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86%</a:t>
            </a:r>
            <a:endParaRPr lang="en-US" sz="4400" dirty="0"/>
          </a:p>
        </p:txBody>
      </p:sp>
      <p:sp>
        <p:nvSpPr>
          <p:cNvPr id="20" name="Text 18"/>
          <p:cNvSpPr/>
          <p:nvPr/>
        </p:nvSpPr>
        <p:spPr>
          <a:xfrm>
            <a:off x="5943600" y="2487168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Test Accuracy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943600" y="2926080"/>
            <a:ext cx="2834640" cy="914400"/>
          </a:xfrm>
          <a:prstGeom prst="roundRect">
            <a:avLst>
              <a:gd name="adj" fmla="val 10000"/>
            </a:avLst>
          </a:prstGeom>
          <a:solidFill>
            <a:srgbClr val="0D213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2999232"/>
            <a:ext cx="2834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E5FF"/>
                </a:solidFill>
              </a:rPr>
              <a:t>2,000 Reviews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943600" y="3346704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NLTK Movie Reviews Dataset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Agenda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96112"/>
            <a:ext cx="8229600" cy="0"/>
          </a:xfrm>
          <a:prstGeom prst="line">
            <a:avLst/>
          </a:prstGeom>
          <a:noFill/>
          <a:ln w="12700">
            <a:solidFill>
              <a:srgbClr val="0097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1097280"/>
            <a:ext cx="41148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1565C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097280"/>
            <a:ext cx="475488" cy="10058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097280"/>
            <a:ext cx="47548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E5FF"/>
                </a:solidFill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32688" y="1188720"/>
            <a:ext cx="34564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Data Collection &amp; EDA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32688" y="1572768"/>
            <a:ext cx="34564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NLTK Movie Reviews corpus · 2,000 labeled samples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65760" y="2286000"/>
            <a:ext cx="41148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1565C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2286000"/>
            <a:ext cx="475488" cy="10058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286000"/>
            <a:ext cx="47548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E5FF"/>
                </a:solidFill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32688" y="2377440"/>
            <a:ext cx="34564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Text Preprocessing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32688" y="2761488"/>
            <a:ext cx="34564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Cleaning · Tokenization · Stop words · Stemming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3474720"/>
            <a:ext cx="41148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1565C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3474720"/>
            <a:ext cx="475488" cy="10058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474720"/>
            <a:ext cx="47548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E5FF"/>
                </a:solidFill>
              </a:rPr>
              <a:t>03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32688" y="3566160"/>
            <a:ext cx="34564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Feature Engineering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32688" y="3950208"/>
            <a:ext cx="34564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TF-IDF Vectorization · Unigrams &amp; Bigrams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54880" y="1097280"/>
            <a:ext cx="41148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1565C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754880" y="1097280"/>
            <a:ext cx="475488" cy="10058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0" y="1097280"/>
            <a:ext cx="47548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E5FF"/>
                </a:solidFill>
              </a:rPr>
              <a:t>04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321808" y="1188720"/>
            <a:ext cx="34564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Model Development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21808" y="1572768"/>
            <a:ext cx="34564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Logistic Regression · Naive Bayes · Linear SVM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754880" y="2286000"/>
            <a:ext cx="41148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1565C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54880" y="2286000"/>
            <a:ext cx="475488" cy="10058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54880" y="2286000"/>
            <a:ext cx="47548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E5FF"/>
                </a:solidFill>
              </a:rPr>
              <a:t>05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321808" y="2377440"/>
            <a:ext cx="34564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Evaluation &amp; Results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321808" y="2761488"/>
            <a:ext cx="34564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Accuracy · Precision · Recall · F1 · Cross-Validation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754880" y="3474720"/>
            <a:ext cx="4114800" cy="1005840"/>
          </a:xfrm>
          <a:prstGeom prst="rect">
            <a:avLst/>
          </a:prstGeom>
          <a:solidFill>
            <a:srgbClr val="0D2137"/>
          </a:solidFill>
          <a:ln w="6350">
            <a:solidFill>
              <a:srgbClr val="1565C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754880" y="3474720"/>
            <a:ext cx="475488" cy="10058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54880" y="3474720"/>
            <a:ext cx="47548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E5FF"/>
                </a:solidFill>
              </a:rPr>
              <a:t>06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5321808" y="3566160"/>
            <a:ext cx="34564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Deployment &amp; Future Work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321808" y="3950208"/>
            <a:ext cx="34564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Colab Notebook · Streamlit · BERT roadmap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82880"/>
            <a:ext cx="1645920" cy="274320"/>
          </a:xfrm>
          <a:prstGeom prst="roundRect">
            <a:avLst>
              <a:gd name="adj" fmla="val 50000"/>
            </a:avLst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MILESTONE 1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1628"/>
                </a:solidFill>
              </a:rPr>
              <a:t>Data Collection &amp; EDA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0"/>
          </a:xfrm>
          <a:prstGeom prst="line">
            <a:avLst/>
          </a:prstGeom>
          <a:noFill/>
          <a:ln w="12700">
            <a:solidFill>
              <a:srgbClr val="0097A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280160"/>
            <a:ext cx="3931920" cy="347472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4173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E5FF"/>
                </a:solidFill>
              </a:rPr>
              <a:t>Dataset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178308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NLTK Movie Reviews Corpus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210312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Built-in library · No external download needed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02920" y="2514600"/>
            <a:ext cx="1115568" cy="777240"/>
          </a:xfrm>
          <a:prstGeom prst="rect">
            <a:avLst/>
          </a:prstGeom>
          <a:solidFill>
            <a:srgbClr val="1A237E"/>
          </a:solidFill>
          <a:ln w="635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560320"/>
            <a:ext cx="1115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E5FF"/>
                </a:solidFill>
              </a:rPr>
              <a:t>2,000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02920" y="2907792"/>
            <a:ext cx="11155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0A4AE"/>
                </a:solidFill>
              </a:rPr>
              <a:t>Total Reviews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1764792" y="2514600"/>
            <a:ext cx="1115568" cy="777240"/>
          </a:xfrm>
          <a:prstGeom prst="rect">
            <a:avLst/>
          </a:prstGeom>
          <a:solidFill>
            <a:srgbClr val="1A237E"/>
          </a:solidFill>
          <a:ln w="6350">
            <a:solidFill>
              <a:srgbClr val="1565C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764792" y="2560320"/>
            <a:ext cx="1115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E5FF"/>
                </a:solidFill>
              </a:rPr>
              <a:t>1,000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764792" y="2907792"/>
            <a:ext cx="11155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0A4AE"/>
                </a:solidFill>
              </a:rPr>
              <a:t>Positive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3026664" y="2514600"/>
            <a:ext cx="1115568" cy="777240"/>
          </a:xfrm>
          <a:prstGeom prst="rect">
            <a:avLst/>
          </a:prstGeom>
          <a:solidFill>
            <a:srgbClr val="1A237E"/>
          </a:solidFill>
          <a:ln w="6350">
            <a:solidFill>
              <a:srgbClr val="1565C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26664" y="2560320"/>
            <a:ext cx="1115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E5FF"/>
                </a:solidFill>
              </a:rPr>
              <a:t>1,000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026664" y="2907792"/>
            <a:ext cx="11155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0A4AE"/>
                </a:solidFill>
              </a:rPr>
              <a:t>Negative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548640" y="342900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0A4AE"/>
                </a:solidFill>
              </a:rPr>
              <a:t>Future datasets: IMDB 50K · Amazon Reviews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72000" y="1280160"/>
            <a:ext cx="4297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EDA Findings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572000" y="1719072"/>
            <a:ext cx="4206240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0160">
            <a:solidFill>
              <a:srgbClr val="BBDEF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0" y="1719072"/>
            <a:ext cx="54864" cy="56692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09160" y="1764792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65C0"/>
                </a:solidFill>
              </a:rPr>
              <a:t>50% / 50%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709160" y="199339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1628"/>
                </a:solidFill>
              </a:rPr>
              <a:t>Perfectly balanced class distribution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0" y="2450592"/>
            <a:ext cx="4206240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0160">
            <a:solidFill>
              <a:srgbClr val="BBDEF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572000" y="2450592"/>
            <a:ext cx="54864" cy="56692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09160" y="2496312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65C0"/>
                </a:solidFill>
              </a:rPr>
              <a:t>100–400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709160" y="272491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1628"/>
                </a:solidFill>
              </a:rPr>
              <a:t>Typical review word count after cleaning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572000" y="3182112"/>
            <a:ext cx="4206240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0160">
            <a:solidFill>
              <a:srgbClr val="BBDEFB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572000" y="3182112"/>
            <a:ext cx="54864" cy="56692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09160" y="3227832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65C0"/>
                </a:solidFill>
              </a:rPr>
              <a:t>Word Cloud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709160" y="345643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1628"/>
                </a:solidFill>
              </a:rPr>
              <a:t>Top positive: great · excellent · best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572000" y="3913632"/>
            <a:ext cx="4206240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0160">
            <a:solidFill>
              <a:srgbClr val="BBDEFB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572000" y="3913632"/>
            <a:ext cx="54864" cy="56692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09160" y="3959352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65C0"/>
                </a:solidFill>
              </a:rPr>
              <a:t>Word Cloud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709160" y="418795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1628"/>
                </a:solidFill>
              </a:rPr>
              <a:t>Top negative: bad · waste · boring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82880"/>
            <a:ext cx="1645920" cy="274320"/>
          </a:xfrm>
          <a:prstGeom prst="roundRect">
            <a:avLst>
              <a:gd name="adj" fmla="val 50000"/>
            </a:avLst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MILESTONE 2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</a:rPr>
              <a:t>Text Preprocessing Pipeline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0"/>
          </a:xfrm>
          <a:prstGeom prst="line">
            <a:avLst/>
          </a:prstGeom>
          <a:noFill/>
          <a:ln w="12700">
            <a:solidFill>
              <a:srgbClr val="0097A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325880"/>
            <a:ext cx="1965960" cy="2011680"/>
          </a:xfrm>
          <a:prstGeom prst="rect">
            <a:avLst/>
          </a:prstGeom>
          <a:solidFill>
            <a:srgbClr val="0D2137"/>
          </a:solidFill>
          <a:ln w="15240">
            <a:solidFill>
              <a:srgbClr val="1565C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325880"/>
            <a:ext cx="1965960" cy="73152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8992" y="1463040"/>
            <a:ext cx="502920" cy="502920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78992" y="14630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084832"/>
            <a:ext cx="1783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Lowercase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2468880"/>
            <a:ext cx="1783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Unify word casing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across the corpus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286000" y="2286000"/>
            <a:ext cx="228600" cy="0"/>
          </a:xfrm>
          <a:prstGeom prst="line">
            <a:avLst/>
          </a:prstGeom>
          <a:noFill/>
          <a:ln w="19050">
            <a:solidFill>
              <a:srgbClr val="90A4A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14600" y="1325880"/>
            <a:ext cx="1965960" cy="2011680"/>
          </a:xfrm>
          <a:prstGeom prst="rect">
            <a:avLst/>
          </a:prstGeom>
          <a:solidFill>
            <a:srgbClr val="0D2137"/>
          </a:solidFill>
          <a:ln w="15240">
            <a:solidFill>
              <a:srgbClr val="0097A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514600" y="1325880"/>
            <a:ext cx="1965960" cy="731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27832" y="1463040"/>
            <a:ext cx="502920" cy="502920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27832" y="14630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606040" y="2084832"/>
            <a:ext cx="1783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Noise Removal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606040" y="2468880"/>
            <a:ext cx="1783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Strip punctuation,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numbers &amp; special chars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434840" y="2286000"/>
            <a:ext cx="228600" cy="0"/>
          </a:xfrm>
          <a:prstGeom prst="line">
            <a:avLst/>
          </a:prstGeom>
          <a:noFill/>
          <a:ln w="19050">
            <a:solidFill>
              <a:srgbClr val="90A4A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63440" y="1325880"/>
            <a:ext cx="1965960" cy="2011680"/>
          </a:xfrm>
          <a:prstGeom prst="rect">
            <a:avLst/>
          </a:prstGeom>
          <a:solidFill>
            <a:srgbClr val="0D2137"/>
          </a:solidFill>
          <a:ln w="15240">
            <a:solidFill>
              <a:srgbClr val="7B1FA2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663440" y="1325880"/>
            <a:ext cx="1965960" cy="73152"/>
          </a:xfrm>
          <a:prstGeom prst="rect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376672" y="1463040"/>
            <a:ext cx="502920" cy="502920"/>
          </a:xfrm>
          <a:prstGeom prst="ellipse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376672" y="14630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754880" y="2084832"/>
            <a:ext cx="1783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Stop Words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754880" y="2468880"/>
            <a:ext cx="1783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Remove common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low-value words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583680" y="2286000"/>
            <a:ext cx="228600" cy="0"/>
          </a:xfrm>
          <a:prstGeom prst="line">
            <a:avLst/>
          </a:prstGeom>
          <a:noFill/>
          <a:ln w="19050">
            <a:solidFill>
              <a:srgbClr val="90A4AE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812280" y="1325880"/>
            <a:ext cx="1965960" cy="2011680"/>
          </a:xfrm>
          <a:prstGeom prst="rect">
            <a:avLst/>
          </a:prstGeom>
          <a:solidFill>
            <a:srgbClr val="0D2137"/>
          </a:solidFill>
          <a:ln w="15240">
            <a:solidFill>
              <a:srgbClr val="FF6D0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812280" y="1325880"/>
            <a:ext cx="1965960" cy="73152"/>
          </a:xfrm>
          <a:prstGeom prst="rect">
            <a:avLst/>
          </a:prstGeom>
          <a:solidFill>
            <a:srgbClr val="FF6D00"/>
          </a:solidFill>
          <a:ln w="12700">
            <a:solidFill>
              <a:srgbClr val="FF6D0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525512" y="1463040"/>
            <a:ext cx="502920" cy="502920"/>
          </a:xfrm>
          <a:prstGeom prst="ellipse">
            <a:avLst/>
          </a:prstGeom>
          <a:solidFill>
            <a:srgbClr val="FF6D00"/>
          </a:solidFill>
          <a:ln w="12700">
            <a:solidFill>
              <a:srgbClr val="FF6D0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525512" y="14630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903720" y="2084832"/>
            <a:ext cx="1783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Stemming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903720" y="2468880"/>
            <a:ext cx="1783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Porter Stemmer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running → run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65760" y="3520440"/>
            <a:ext cx="8412480" cy="457200"/>
          </a:xfrm>
          <a:prstGeom prst="roundRect">
            <a:avLst>
              <a:gd name="adj" fmla="val 16000"/>
            </a:avLst>
          </a:prstGeom>
          <a:solidFill>
            <a:srgbClr val="0D2137"/>
          </a:solidFill>
          <a:ln w="10160">
            <a:solidFill>
              <a:srgbClr val="FF6D0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94360" y="3547872"/>
            <a:ext cx="8138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DEFB"/>
                </a:solidFill>
              </a:rPr>
              <a:t>⚡  Tokens shorter than 3 characters are discarded — they add no discriminative value.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82880"/>
            <a:ext cx="1645920" cy="274320"/>
          </a:xfrm>
          <a:prstGeom prst="roundRect">
            <a:avLst>
              <a:gd name="adj" fmla="val 50000"/>
            </a:avLst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MILESTONE 2 — FEATURE ENGINEERING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1628"/>
                </a:solidFill>
              </a:rPr>
              <a:t>TF-IDF Vectorization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0"/>
          </a:xfrm>
          <a:prstGeom prst="line">
            <a:avLst/>
          </a:prstGeom>
          <a:noFill/>
          <a:ln w="12700">
            <a:solidFill>
              <a:srgbClr val="1565C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261872"/>
            <a:ext cx="4114800" cy="35661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3716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E5FF"/>
                </a:solidFill>
              </a:rPr>
              <a:t>What is TF-IDF?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1783080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BDEFB"/>
                </a:solidFill>
              </a:rPr>
              <a:t>Term Frequency – Inverse Document Frequency converts cleaned text into a numerical matrix, giving higher weight to words that are frequent in a document but rare across the corpus.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788920"/>
            <a:ext cx="3749040" cy="502920"/>
          </a:xfrm>
          <a:prstGeom prst="rect">
            <a:avLst/>
          </a:prstGeom>
          <a:solidFill>
            <a:srgbClr val="1A237E"/>
          </a:solidFill>
          <a:ln w="10160">
            <a:solidFill>
              <a:srgbClr val="0097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816352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E5FF"/>
                </a:solidFill>
              </a:rPr>
              <a:t>TF-IDF(t, d) = TF(t, d) × log [ N / DF(t) ]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3429000"/>
            <a:ext cx="3749040" cy="731520"/>
          </a:xfrm>
          <a:prstGeom prst="rect">
            <a:avLst/>
          </a:prstGeom>
          <a:solidFill>
            <a:srgbClr val="0D2137"/>
          </a:solidFill>
          <a:ln w="6350">
            <a:solidFill>
              <a:srgbClr val="1565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34747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Training Matrix Shape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48640" y="374904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1,600 × 10,000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663440" y="1261872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Vectorizer Configuration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663440" y="1719072"/>
            <a:ext cx="4206240" cy="658368"/>
          </a:xfrm>
          <a:prstGeom prst="rect">
            <a:avLst/>
          </a:prstGeom>
          <a:solidFill>
            <a:srgbClr val="FFFFFF"/>
          </a:solidFill>
          <a:ln w="10160">
            <a:solidFill>
              <a:srgbClr val="BBDEF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663440" y="1719072"/>
            <a:ext cx="54864" cy="65836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73168" y="1764792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1628"/>
                </a:solidFill>
              </a:rPr>
              <a:t>max_features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949440" y="1764792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565C0"/>
                </a:solidFill>
              </a:rPr>
              <a:t>10,000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773168" y="2048256"/>
            <a:ext cx="3977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Vocabulary cap to control dimensionality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2496312"/>
            <a:ext cx="4206240" cy="658368"/>
          </a:xfrm>
          <a:prstGeom prst="rect">
            <a:avLst/>
          </a:prstGeom>
          <a:solidFill>
            <a:srgbClr val="FFFFFF"/>
          </a:solidFill>
          <a:ln w="10160">
            <a:solidFill>
              <a:srgbClr val="BBDEF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663440" y="2496312"/>
            <a:ext cx="54864" cy="65836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73168" y="2542032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1628"/>
                </a:solidFill>
              </a:rPr>
              <a:t>ngram_range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949440" y="2542032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565C0"/>
                </a:solidFill>
              </a:rPr>
              <a:t>(1, 2)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773168" y="2825496"/>
            <a:ext cx="3977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Unigrams + Bigrams — captures 'not good'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663440" y="3273552"/>
            <a:ext cx="4206240" cy="658368"/>
          </a:xfrm>
          <a:prstGeom prst="rect">
            <a:avLst/>
          </a:prstGeom>
          <a:solidFill>
            <a:srgbClr val="FFFFFF"/>
          </a:solidFill>
          <a:ln w="10160">
            <a:solidFill>
              <a:srgbClr val="BBDEF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663440" y="3273552"/>
            <a:ext cx="54864" cy="65836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73168" y="3319272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1628"/>
                </a:solidFill>
              </a:rPr>
              <a:t>sublinear_tf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949440" y="3319272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565C0"/>
                </a:solidFill>
              </a:rPr>
              <a:t>True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773168" y="3602736"/>
            <a:ext cx="3977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Log normalization of term frequencies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663440" y="4050792"/>
            <a:ext cx="4206240" cy="658368"/>
          </a:xfrm>
          <a:prstGeom prst="rect">
            <a:avLst/>
          </a:prstGeom>
          <a:solidFill>
            <a:srgbClr val="FFFFFF"/>
          </a:solidFill>
          <a:ln w="10160">
            <a:solidFill>
              <a:srgbClr val="BBDEF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663440" y="4050792"/>
            <a:ext cx="54864" cy="65836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73168" y="4096512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1628"/>
                </a:solidFill>
              </a:rPr>
              <a:t>data leakage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949440" y="4096512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565C0"/>
                </a:solidFill>
              </a:rPr>
              <a:t>None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4773168" y="4379976"/>
            <a:ext cx="3977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Vectorizer fit on train only, applied to test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82880"/>
            <a:ext cx="1645920" cy="274320"/>
          </a:xfrm>
          <a:prstGeom prst="roundRect">
            <a:avLst>
              <a:gd name="adj" fmla="val 50000"/>
            </a:avLst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MILESTONE 3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</a:rPr>
              <a:t>Model Development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0"/>
          </a:xfrm>
          <a:prstGeom prst="line">
            <a:avLst/>
          </a:prstGeom>
          <a:noFill/>
          <a:ln w="12700">
            <a:solidFill>
              <a:srgbClr val="CE93D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280160"/>
            <a:ext cx="2743200" cy="3520440"/>
          </a:xfrm>
          <a:prstGeom prst="rect">
            <a:avLst/>
          </a:prstGeom>
          <a:solidFill>
            <a:srgbClr val="0D2137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280160"/>
            <a:ext cx="2743200" cy="41148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2801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BASELINE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0040" y="1755648"/>
            <a:ext cx="2743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Logistic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Regression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20040" y="2468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565C0"/>
                </a:solidFill>
              </a:rPr>
              <a:t>85%</a:t>
            </a:r>
            <a:endParaRPr lang="en-US" sz="4200" dirty="0"/>
          </a:p>
        </p:txBody>
      </p:sp>
      <p:sp>
        <p:nvSpPr>
          <p:cNvPr id="11" name="Text 9"/>
          <p:cNvSpPr/>
          <p:nvPr/>
        </p:nvSpPr>
        <p:spPr>
          <a:xfrm>
            <a:off x="320040" y="309067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Test Accuracy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94360" y="3401568"/>
            <a:ext cx="2194560" cy="0"/>
          </a:xfrm>
          <a:prstGeom prst="line">
            <a:avLst/>
          </a:prstGeom>
          <a:noFill/>
          <a:ln w="6350">
            <a:solidFill>
              <a:srgbClr val="1565C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345643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0A4AE"/>
                </a:solidFill>
              </a:rPr>
              <a:t>C=1.0 · max_iter=1000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320040" y="374904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Interpretable via feature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coefficients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00400" y="1280160"/>
            <a:ext cx="2743200" cy="3520440"/>
          </a:xfrm>
          <a:prstGeom prst="rect">
            <a:avLst/>
          </a:prstGeom>
          <a:solidFill>
            <a:srgbClr val="0D213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0" y="1280160"/>
            <a:ext cx="2743200" cy="41148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0" y="12801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FAST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00400" y="1755648"/>
            <a:ext cx="2743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Multinomial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Naive Bayes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200400" y="2468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0097A7"/>
                </a:solidFill>
              </a:rPr>
              <a:t>83%</a:t>
            </a:r>
            <a:endParaRPr lang="en-US" sz="4200" dirty="0"/>
          </a:p>
        </p:txBody>
      </p:sp>
      <p:sp>
        <p:nvSpPr>
          <p:cNvPr id="20" name="Text 18"/>
          <p:cNvSpPr/>
          <p:nvPr/>
        </p:nvSpPr>
        <p:spPr>
          <a:xfrm>
            <a:off x="3200400" y="309067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Test Accuracy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474720" y="3401568"/>
            <a:ext cx="2194560" cy="0"/>
          </a:xfrm>
          <a:prstGeom prst="line">
            <a:avLst/>
          </a:prstGeom>
          <a:noFill/>
          <a:ln w="6350">
            <a:solidFill>
              <a:srgbClr val="0097A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0" y="345643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0A4AE"/>
                </a:solidFill>
              </a:rPr>
              <a:t>alpha=0.1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200400" y="374904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Well-suited for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TF-IDF sparse features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080760" y="1280160"/>
            <a:ext cx="2743200" cy="3520440"/>
          </a:xfrm>
          <a:prstGeom prst="rect">
            <a:avLst/>
          </a:prstGeom>
          <a:solidFill>
            <a:srgbClr val="0A2010"/>
          </a:solidFill>
          <a:ln w="25400">
            <a:solidFill>
              <a:srgbClr val="00C85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080760" y="1280160"/>
            <a:ext cx="2743200" cy="41148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080760" y="12801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BEST MODEL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080760" y="1755648"/>
            <a:ext cx="2743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Linear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SVM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080760" y="2468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00C853"/>
                </a:solidFill>
              </a:rPr>
              <a:t>86%</a:t>
            </a:r>
            <a:endParaRPr lang="en-US" sz="4200" dirty="0"/>
          </a:p>
        </p:txBody>
      </p:sp>
      <p:sp>
        <p:nvSpPr>
          <p:cNvPr id="29" name="Text 27"/>
          <p:cNvSpPr/>
          <p:nvPr/>
        </p:nvSpPr>
        <p:spPr>
          <a:xfrm>
            <a:off x="6080760" y="309067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Test Accuracy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355080" y="3401568"/>
            <a:ext cx="2194560" cy="0"/>
          </a:xfrm>
          <a:prstGeom prst="line">
            <a:avLst/>
          </a:prstGeom>
          <a:noFill/>
          <a:ln w="6350">
            <a:solidFill>
              <a:srgbClr val="00C85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80760" y="345643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0A4AE"/>
                </a:solidFill>
              </a:rPr>
              <a:t>C=1.0 · max_iter=3000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080760" y="374904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High performance on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high-dimensional text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6080760" y="42976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C853"/>
                </a:solidFill>
              </a:rPr>
              <a:t>★ SELECTED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320040" y="4828032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0A4AE"/>
                </a:solidFill>
              </a:rPr>
              <a:t>Data split: 80% Training (1,600 samples)  /  20% Testing (400 samples)  ·  Stratified to preserve class balance  ·  5-Fold CV applied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82880"/>
            <a:ext cx="1645920" cy="274320"/>
          </a:xfrm>
          <a:prstGeom prst="roundRect">
            <a:avLst>
              <a:gd name="adj" fmla="val 50000"/>
            </a:avLst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RESULTS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1628"/>
                </a:solidFill>
              </a:rPr>
              <a:t>Model Evaluation Results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0"/>
          </a:xfrm>
          <a:prstGeom prst="line">
            <a:avLst/>
          </a:prstGeom>
          <a:noFill/>
          <a:ln w="12700">
            <a:solidFill>
              <a:srgbClr val="00C853"/>
            </a:solidFill>
            <a:prstDash val="solid"/>
          </a:ln>
        </p:spPr>
      </p:sp>
      <p:graphicFrame>
        <p:nvGraphicFramePr>
          <p:cNvPr id="6" name="Chart 0" descr=""/>
          <p:cNvGraphicFramePr/>
          <p:nvPr/>
        </p:nvGraphicFramePr>
        <p:xfrm>
          <a:off x="365760" y="1234440"/>
          <a:ext cx="5029200" cy="35661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7" name="Text 4"/>
          <p:cNvSpPr/>
          <p:nvPr/>
        </p:nvSpPr>
        <p:spPr>
          <a:xfrm>
            <a:off x="5577840" y="1261872"/>
            <a:ext cx="3291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Key Metrics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577840" y="1691640"/>
            <a:ext cx="822960" cy="566928"/>
          </a:xfrm>
          <a:prstGeom prst="rect">
            <a:avLst/>
          </a:prstGeom>
          <a:solidFill>
            <a:srgbClr val="0A1628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577840" y="1691640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Model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6419088" y="1691640"/>
            <a:ext cx="822960" cy="566928"/>
          </a:xfrm>
          <a:prstGeom prst="rect">
            <a:avLst/>
          </a:prstGeom>
          <a:solidFill>
            <a:srgbClr val="0A1628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419088" y="1691640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Acc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7260336" y="1691640"/>
            <a:ext cx="822960" cy="566928"/>
          </a:xfrm>
          <a:prstGeom prst="rect">
            <a:avLst/>
          </a:prstGeom>
          <a:solidFill>
            <a:srgbClr val="0A1628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260336" y="1691640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F1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8101584" y="1691640"/>
            <a:ext cx="822960" cy="566928"/>
          </a:xfrm>
          <a:prstGeom prst="rect">
            <a:avLst/>
          </a:prstGeom>
          <a:solidFill>
            <a:srgbClr val="0A1628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101584" y="1691640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CV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5577840" y="2350008"/>
            <a:ext cx="8229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577840" y="2350008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A1628"/>
                </a:solidFill>
              </a:rPr>
              <a:t>Logistic Reg.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6419088" y="2350008"/>
            <a:ext cx="8229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419088" y="2350008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A1628"/>
                </a:solidFill>
              </a:rPr>
              <a:t>85%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7260336" y="2350008"/>
            <a:ext cx="8229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260336" y="2350008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A1628"/>
                </a:solidFill>
              </a:rPr>
              <a:t>0.85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8101584" y="2350008"/>
            <a:ext cx="8229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8101584" y="2350008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A1628"/>
                </a:solidFill>
              </a:rPr>
              <a:t>~84%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5577840" y="3008376"/>
            <a:ext cx="8229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577840" y="3008376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A1628"/>
                </a:solidFill>
              </a:rPr>
              <a:t>Naive Bayes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6419088" y="3008376"/>
            <a:ext cx="8229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6419088" y="3008376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A1628"/>
                </a:solidFill>
              </a:rPr>
              <a:t>83%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7260336" y="3008376"/>
            <a:ext cx="8229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260336" y="3008376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A1628"/>
                </a:solidFill>
              </a:rPr>
              <a:t>0.83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8101584" y="3008376"/>
            <a:ext cx="8229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8101584" y="3008376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A1628"/>
                </a:solidFill>
              </a:rPr>
              <a:t>~82%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5577840" y="3666744"/>
            <a:ext cx="822960" cy="566928"/>
          </a:xfrm>
          <a:prstGeom prst="rect">
            <a:avLst/>
          </a:prstGeom>
          <a:solidFill>
            <a:srgbClr val="E8F5E9"/>
          </a:solidFill>
          <a:ln w="6350">
            <a:solidFill>
              <a:srgbClr val="00C853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5577840" y="3666744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5E20"/>
                </a:solidFill>
              </a:rPr>
              <a:t>Linear SVM ★</a:t>
            </a:r>
            <a:endParaRPr lang="en-US" sz="1100" dirty="0"/>
          </a:p>
        </p:txBody>
      </p:sp>
      <p:sp>
        <p:nvSpPr>
          <p:cNvPr id="34" name="Shape 31"/>
          <p:cNvSpPr/>
          <p:nvPr/>
        </p:nvSpPr>
        <p:spPr>
          <a:xfrm>
            <a:off x="6419088" y="3666744"/>
            <a:ext cx="822960" cy="566928"/>
          </a:xfrm>
          <a:prstGeom prst="rect">
            <a:avLst/>
          </a:prstGeom>
          <a:solidFill>
            <a:srgbClr val="E8F5E9"/>
          </a:solidFill>
          <a:ln w="6350">
            <a:solidFill>
              <a:srgbClr val="00C853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6419088" y="3666744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5E20"/>
                </a:solidFill>
              </a:rPr>
              <a:t>86%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7260336" y="3666744"/>
            <a:ext cx="822960" cy="566928"/>
          </a:xfrm>
          <a:prstGeom prst="rect">
            <a:avLst/>
          </a:prstGeom>
          <a:solidFill>
            <a:srgbClr val="E8F5E9"/>
          </a:solidFill>
          <a:ln w="6350">
            <a:solidFill>
              <a:srgbClr val="00C853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7260336" y="3666744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5E20"/>
                </a:solidFill>
              </a:rPr>
              <a:t>0.86</a:t>
            </a:r>
            <a:endParaRPr lang="en-US" sz="1100" dirty="0"/>
          </a:p>
        </p:txBody>
      </p:sp>
      <p:sp>
        <p:nvSpPr>
          <p:cNvPr id="38" name="Shape 35"/>
          <p:cNvSpPr/>
          <p:nvPr/>
        </p:nvSpPr>
        <p:spPr>
          <a:xfrm>
            <a:off x="8101584" y="3666744"/>
            <a:ext cx="822960" cy="566928"/>
          </a:xfrm>
          <a:prstGeom prst="rect">
            <a:avLst/>
          </a:prstGeom>
          <a:solidFill>
            <a:srgbClr val="E8F5E9"/>
          </a:solidFill>
          <a:ln w="6350">
            <a:solidFill>
              <a:srgbClr val="00C853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8101584" y="3666744"/>
            <a:ext cx="822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5E20"/>
                </a:solidFill>
              </a:rPr>
              <a:t>~85%</a:t>
            </a:r>
            <a:endParaRPr lang="en-US" sz="1100" dirty="0"/>
          </a:p>
        </p:txBody>
      </p:sp>
      <p:sp>
        <p:nvSpPr>
          <p:cNvPr id="40" name="Shape 37"/>
          <p:cNvSpPr/>
          <p:nvPr/>
        </p:nvSpPr>
        <p:spPr>
          <a:xfrm>
            <a:off x="5577840" y="4343400"/>
            <a:ext cx="3337560" cy="457200"/>
          </a:xfrm>
          <a:prstGeom prst="roundRect">
            <a:avLst>
              <a:gd name="adj" fmla="val 16000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5577840" y="4352544"/>
            <a:ext cx="33375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5-Fold Cross-Validation applied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BBDEFB"/>
                </a:solidFill>
              </a:rPr>
              <a:t>for robust performance estimates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Challenges &amp; Future Improvements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795528"/>
            <a:ext cx="8412480" cy="0"/>
          </a:xfrm>
          <a:prstGeom prst="line">
            <a:avLst/>
          </a:prstGeom>
          <a:noFill/>
          <a:ln w="12700">
            <a:solidFill>
              <a:srgbClr val="0097A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914400"/>
            <a:ext cx="54864" cy="3566160"/>
          </a:xfrm>
          <a:prstGeom prst="rect">
            <a:avLst/>
          </a:prstGeom>
          <a:solidFill>
            <a:srgbClr val="FF6D00"/>
          </a:solidFill>
          <a:ln w="12700">
            <a:solidFill>
              <a:srgbClr val="FF6D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9144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6D00"/>
                </a:solidFill>
              </a:rPr>
              <a:t>Challenges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66928" y="1463040"/>
            <a:ext cx="109728" cy="109728"/>
          </a:xfrm>
          <a:prstGeom prst="ellipse">
            <a:avLst/>
          </a:prstGeom>
          <a:solidFill>
            <a:srgbClr val="FF6D00"/>
          </a:solidFill>
          <a:ln w="12700">
            <a:solidFill>
              <a:srgbClr val="FF6D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37160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Negation Handling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777240" y="164592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"not good" — bigrams partially address this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66928" y="2212848"/>
            <a:ext cx="109728" cy="109728"/>
          </a:xfrm>
          <a:prstGeom prst="ellipse">
            <a:avLst/>
          </a:prstGeom>
          <a:solidFill>
            <a:srgbClr val="FF6D00"/>
          </a:solidFill>
          <a:ln w="12700">
            <a:solidFill>
              <a:srgbClr val="FF6D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212140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Stemming Trade-offs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777240" y="239572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Aggressive stemming can merge distinct words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66928" y="2962656"/>
            <a:ext cx="109728" cy="109728"/>
          </a:xfrm>
          <a:prstGeom prst="ellipse">
            <a:avLst/>
          </a:prstGeom>
          <a:solidFill>
            <a:srgbClr val="FF6D00"/>
          </a:solidFill>
          <a:ln w="12700">
            <a:solidFill>
              <a:srgbClr val="FF6D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2871216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TF-IDF Limitations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777240" y="3145536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Misses word order, context, sarcasm, irony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66928" y="3712464"/>
            <a:ext cx="109728" cy="109728"/>
          </a:xfrm>
          <a:prstGeom prst="ellipse">
            <a:avLst/>
          </a:prstGeom>
          <a:solidFill>
            <a:srgbClr val="FF6D00"/>
          </a:solidFill>
          <a:ln w="12700">
            <a:solidFill>
              <a:srgbClr val="FF6D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3621024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Dataset Size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777240" y="3895344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</a:rPr>
              <a:t>Only 2,000 reviews limits generalization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754880" y="914400"/>
            <a:ext cx="54864" cy="35661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37760" y="91440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97A7"/>
                </a:solidFill>
              </a:rPr>
              <a:t>Future Improvements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4956048" y="1463040"/>
            <a:ext cx="109728" cy="109728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66360" y="137160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Larger Datasets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166360" y="162763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</a:rPr>
              <a:t>Scale to IMDB 50K or Amazon Reviews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956048" y="2029968"/>
            <a:ext cx="109728" cy="109728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166360" y="193852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3-Way Sentiment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166360" y="21945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</a:rPr>
              <a:t>Add neutral class classification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956048" y="2596896"/>
            <a:ext cx="109728" cy="109728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66360" y="2505456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Word Embeddings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166360" y="276148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</a:rPr>
              <a:t>Word2Vec or GloVe as TF-IDF alternative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956048" y="3163824"/>
            <a:ext cx="109728" cy="109728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166360" y="3072384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Streamlit App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166360" y="3328416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</a:rPr>
              <a:t>Live interactive demo on HuggingFace Spaces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956048" y="3730752"/>
            <a:ext cx="109728" cy="109728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166360" y="363931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BERT Fine-tuning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166360" y="3895344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</a:rPr>
              <a:t>Higher accuracy on complex review patterns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956048" y="4297680"/>
            <a:ext cx="109728" cy="109728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166360" y="42062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Aspect-based SA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166360" y="446227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</a:rPr>
              <a:t>Detect sentiment per product feature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82880"/>
            <a:ext cx="1645920" cy="274320"/>
          </a:xfrm>
          <a:prstGeom prst="roundRect">
            <a:avLst>
              <a:gd name="adj" fmla="val 50000"/>
            </a:avLst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MILESTONE 4 — DEPLOYMENT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1628"/>
                </a:solidFill>
              </a:rPr>
              <a:t>Deployment &amp; Live Demo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0"/>
          </a:xfrm>
          <a:prstGeom prst="line">
            <a:avLst/>
          </a:prstGeom>
          <a:noFill/>
          <a:ln w="12700">
            <a:solidFill>
              <a:srgbClr val="1565C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47472" y="1298448"/>
            <a:ext cx="1261872" cy="5486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" y="1298448"/>
            <a:ext cx="12618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Load Dataset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1609344" y="1572768"/>
            <a:ext cx="173736" cy="0"/>
          </a:xfrm>
          <a:prstGeom prst="line">
            <a:avLst/>
          </a:prstGeom>
          <a:noFill/>
          <a:ln w="19050">
            <a:solidFill>
              <a:srgbClr val="90A4A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783080" y="1298448"/>
            <a:ext cx="1261872" cy="54864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783080" y="1298448"/>
            <a:ext cx="12618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Preprocess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044952" y="1572768"/>
            <a:ext cx="173736" cy="0"/>
          </a:xfrm>
          <a:prstGeom prst="line">
            <a:avLst/>
          </a:prstGeom>
          <a:noFill/>
          <a:ln w="19050">
            <a:solidFill>
              <a:srgbClr val="90A4A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18688" y="1298448"/>
            <a:ext cx="1261872" cy="548640"/>
          </a:xfrm>
          <a:prstGeom prst="rect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18688" y="1298448"/>
            <a:ext cx="12618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TF-IDF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480560" y="1572768"/>
            <a:ext cx="173736" cy="0"/>
          </a:xfrm>
          <a:prstGeom prst="line">
            <a:avLst/>
          </a:prstGeom>
          <a:noFill/>
          <a:ln w="19050">
            <a:solidFill>
              <a:srgbClr val="90A4A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654296" y="1298448"/>
            <a:ext cx="1261872" cy="548640"/>
          </a:xfrm>
          <a:prstGeom prst="rect">
            <a:avLst/>
          </a:prstGeom>
          <a:solidFill>
            <a:srgbClr val="FF6D00"/>
          </a:solidFill>
          <a:ln w="12700">
            <a:solidFill>
              <a:srgbClr val="FF6D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54296" y="1298448"/>
            <a:ext cx="12618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Train Models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916168" y="1572768"/>
            <a:ext cx="173736" cy="0"/>
          </a:xfrm>
          <a:prstGeom prst="line">
            <a:avLst/>
          </a:prstGeom>
          <a:noFill/>
          <a:ln w="19050">
            <a:solidFill>
              <a:srgbClr val="90A4A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89904" y="1298448"/>
            <a:ext cx="1261872" cy="54864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89904" y="1298448"/>
            <a:ext cx="12618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Evaluate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351776" y="1572768"/>
            <a:ext cx="173736" cy="0"/>
          </a:xfrm>
          <a:prstGeom prst="line">
            <a:avLst/>
          </a:prstGeom>
          <a:noFill/>
          <a:ln w="19050">
            <a:solidFill>
              <a:srgbClr val="90A4A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525512" y="1298448"/>
            <a:ext cx="1261872" cy="548640"/>
          </a:xfrm>
          <a:prstGeom prst="rect">
            <a:avLst/>
          </a:prstGeom>
          <a:solidFill>
            <a:srgbClr val="E53935"/>
          </a:solidFill>
          <a:ln w="12700">
            <a:solidFill>
              <a:srgbClr val="E5393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525512" y="1298448"/>
            <a:ext cx="12618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Predict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65760" y="2011680"/>
            <a:ext cx="4114800" cy="2651760"/>
          </a:xfrm>
          <a:prstGeom prst="rect">
            <a:avLst/>
          </a:prstGeom>
          <a:solidFill>
            <a:srgbClr val="0A1628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2121408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FF"/>
                </a:solidFill>
              </a:rPr>
              <a:t>Google Colab Notebook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66928" y="2596896"/>
            <a:ext cx="109728" cy="109728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77240" y="2542032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BDEFB"/>
                </a:solidFill>
              </a:rPr>
              <a:t>Runs end-to-end · No setup required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566928" y="2990088"/>
            <a:ext cx="109728" cy="109728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77240" y="2935224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BDEFB"/>
                </a:solidFill>
              </a:rPr>
              <a:t>Installs deps · Downloads dataset · Preprocesses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66928" y="3383280"/>
            <a:ext cx="109728" cy="109728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77240" y="3328416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BDEFB"/>
                </a:solidFill>
              </a:rPr>
              <a:t>Trains all 3 models · Plots accuracy chart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66928" y="3776472"/>
            <a:ext cx="109728" cy="109728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77240" y="3721608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BDEFB"/>
                </a:solidFill>
              </a:rPr>
              <a:t>Displays confusion matrix &amp; top words chart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566928" y="4169664"/>
            <a:ext cx="109728" cy="109728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77240" y="4114800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BBDEFB"/>
                </a:solidFill>
              </a:rPr>
              <a:t>predict_sentiment() for live inference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663440" y="2011680"/>
            <a:ext cx="4206240" cy="2651760"/>
          </a:xfrm>
          <a:prstGeom prst="rect">
            <a:avLst/>
          </a:prstGeom>
          <a:solidFill>
            <a:srgbClr val="0A1F0A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46320" y="212140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C853"/>
                </a:solidFill>
              </a:rPr>
              <a:t>Future: Streamlit Web App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4846320" y="2596896"/>
            <a:ext cx="109728" cy="109728"/>
          </a:xfrm>
          <a:prstGeom prst="ellipse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047488" y="254203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5D6A7"/>
                </a:solidFill>
              </a:rPr>
              <a:t>Interactive web UI for any text review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846320" y="3081528"/>
            <a:ext cx="109728" cy="109728"/>
          </a:xfrm>
          <a:prstGeom prst="ellipse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047488" y="3026664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5D6A7"/>
                </a:solidFill>
              </a:rPr>
              <a:t>Real-time sentiment prediction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4846320" y="3566160"/>
            <a:ext cx="109728" cy="109728"/>
          </a:xfrm>
          <a:prstGeom prst="ellipse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047488" y="3511296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5D6A7"/>
                </a:solidFill>
              </a:rPr>
              <a:t>Deploy on Hugging Face Spaces or Render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4846320" y="4050792"/>
            <a:ext cx="109728" cy="109728"/>
          </a:xfrm>
          <a:prstGeom prst="ellipse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047488" y="3995928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5D6A7"/>
                </a:solidFill>
              </a:rPr>
              <a:t>Public demo accessible anywhere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ReviewSense AI</dc:title>
  <dc:subject>PptxGenJS Presentation</dc:subject>
  <dc:creator>PptxGenJS</dc:creator>
  <cp:lastModifiedBy>PptxGenJS</cp:lastModifiedBy>
  <cp:revision>1</cp:revision>
  <dcterms:created xsi:type="dcterms:W3CDTF">2026-05-12T02:35:00Z</dcterms:created>
  <dcterms:modified xsi:type="dcterms:W3CDTF">2026-05-12T02:35:00Z</dcterms:modified>
</cp:coreProperties>
</file>