
<file path=[Content_Types].xml><?xml version="1.0" encoding="utf-8"?>
<Types xmlns="http://schemas.openxmlformats.org/package/2006/content-types">
  <Default Extension="emf" ContentType="image/x-emf"/>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8" r:id="rId3"/>
    <p:sldId id="266" r:id="rId4"/>
    <p:sldId id="259" r:id="rId5"/>
    <p:sldId id="268" r:id="rId6"/>
    <p:sldId id="269" r:id="rId7"/>
    <p:sldId id="260" r:id="rId8"/>
    <p:sldId id="281" r:id="rId9"/>
    <p:sldId id="271" r:id="rId10"/>
    <p:sldId id="272" r:id="rId11"/>
    <p:sldId id="273" r:id="rId12"/>
    <p:sldId id="287" r:id="rId13"/>
    <p:sldId id="286" r:id="rId14"/>
    <p:sldId id="284" r:id="rId15"/>
    <p:sldId id="267" r:id="rId16"/>
    <p:sldId id="274" r:id="rId17"/>
    <p:sldId id="282" r:id="rId18"/>
    <p:sldId id="264" r:id="rId19"/>
    <p:sldId id="280" r:id="rId20"/>
  </p:sldIdLst>
  <p:sldSz cx="18288000" cy="10287000"/>
  <p:notesSz cx="6858000" cy="9144000"/>
  <p:embeddedFontLst>
    <p:embeddedFont>
      <p:font typeface="Calibri" panose="020F0502020204030204" pitchFamily="34" charset="0"/>
      <p:regular r:id="rId21"/>
      <p:bold r:id="rId22"/>
      <p:italic r:id="rId23"/>
      <p:boldItalic r:id="rId24"/>
    </p:embeddedFont>
    <p:embeddedFont>
      <p:font typeface="Funtastic" panose="020B0604020202020204" charset="0"/>
      <p:regular r:id="rId25"/>
    </p:embeddedFont>
    <p:embeddedFont>
      <p:font typeface="Open Sauce" panose="020B0604020202020204" charset="0"/>
      <p:regular r:id="rId26"/>
    </p:embeddedFont>
    <p:embeddedFont>
      <p:font typeface="Sakkal Majalla" panose="02000000000000000000" pitchFamily="2" charset="-78"/>
      <p:regular r:id="rId27"/>
      <p:bold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E4E4"/>
    <a:srgbClr val="F4F3F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1" d="100"/>
          <a:sy n="61" d="100"/>
        </p:scale>
        <p:origin x="636" y="4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6.emf"/></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7.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3124200" y="624820"/>
            <a:ext cx="10264559" cy="1025922"/>
          </a:xfrm>
          <a:prstGeom prst="rect">
            <a:avLst/>
          </a:prstGeom>
        </p:spPr>
        <p:txBody>
          <a:bodyPr lIns="0" tIns="0" rIns="0" bIns="0" rtlCol="0" anchor="t">
            <a:spAutoFit/>
          </a:bodyPr>
          <a:lstStyle/>
          <a:p>
            <a:pPr>
              <a:lnSpc>
                <a:spcPts val="7968"/>
              </a:lnSpc>
            </a:pPr>
            <a:r>
              <a:rPr lang="en-US" sz="8953" dirty="0">
                <a:solidFill>
                  <a:srgbClr val="C1272D"/>
                </a:solidFill>
                <a:latin typeface="Funtastic"/>
                <a:ea typeface="Funtastic"/>
                <a:cs typeface="Funtastic"/>
                <a:sym typeface="Funtastic"/>
              </a:rPr>
              <a:t>Project Recap</a:t>
            </a:r>
          </a:p>
        </p:txBody>
      </p:sp>
      <p:sp>
        <p:nvSpPr>
          <p:cNvPr id="6" name="TextBox 6"/>
          <p:cNvSpPr txBox="1"/>
          <p:nvPr/>
        </p:nvSpPr>
        <p:spPr>
          <a:xfrm>
            <a:off x="2895600" y="2566876"/>
            <a:ext cx="14980407" cy="6555641"/>
          </a:xfrm>
          <a:prstGeom prst="rect">
            <a:avLst/>
          </a:prstGeom>
        </p:spPr>
        <p:txBody>
          <a:bodyPr wrap="square" lIns="0" tIns="0" rIns="0" bIns="0" rtlCol="0" anchor="t">
            <a:spAutoFit/>
          </a:bodyPr>
          <a:lstStyle/>
          <a:p>
            <a:pPr marL="647690" lvl="1" indent="-323845" algn="r">
              <a:lnSpc>
                <a:spcPct val="200000"/>
              </a:lnSpc>
              <a:buFont typeface="Arial"/>
              <a:buChar char="•"/>
            </a:pPr>
            <a:r>
              <a:rPr lang="ar-AE" sz="2400" spc="302" dirty="0">
                <a:solidFill>
                  <a:srgbClr val="000000"/>
                </a:solidFill>
                <a:latin typeface="Sakkal Majalla" panose="02000000000000000000" pitchFamily="2" charset="-78"/>
                <a:ea typeface="Open Sauce"/>
                <a:cs typeface="Sakkal Majalla" panose="02000000000000000000" pitchFamily="2" charset="-78"/>
                <a:sym typeface="Open Sauce"/>
              </a:rPr>
              <a:t>مشروعي عبارة عن </a:t>
            </a:r>
            <a:r>
              <a:rPr lang="ar-AE" sz="2400" spc="302" dirty="0" err="1">
                <a:solidFill>
                  <a:srgbClr val="000000"/>
                </a:solidFill>
                <a:latin typeface="Sakkal Majalla" panose="02000000000000000000" pitchFamily="2" charset="-78"/>
                <a:ea typeface="Open Sauce"/>
                <a:cs typeface="Sakkal Majalla" panose="02000000000000000000" pitchFamily="2" charset="-78"/>
                <a:sym typeface="Open Sauce"/>
              </a:rPr>
              <a:t>أنيميشن</a:t>
            </a:r>
            <a:r>
              <a:rPr lang="ar-AE" sz="2400" spc="302" dirty="0">
                <a:solidFill>
                  <a:srgbClr val="000000"/>
                </a:solidFill>
                <a:latin typeface="Sakkal Majalla" panose="02000000000000000000" pitchFamily="2" charset="-78"/>
                <a:ea typeface="Open Sauce"/>
                <a:cs typeface="Sakkal Majalla" panose="02000000000000000000" pitchFamily="2" charset="-78"/>
                <a:sym typeface="Open Sauce"/>
              </a:rPr>
              <a:t> ثنائي الأبعاد (2</a:t>
            </a:r>
            <a:r>
              <a:rPr lang="en-US" sz="2400" spc="302" dirty="0">
                <a:solidFill>
                  <a:srgbClr val="000000"/>
                </a:solidFill>
                <a:latin typeface="Sakkal Majalla" panose="02000000000000000000" pitchFamily="2" charset="-78"/>
                <a:ea typeface="Open Sauce"/>
                <a:cs typeface="Sakkal Majalla" panose="02000000000000000000" pitchFamily="2" charset="-78"/>
                <a:sym typeface="Open Sauce"/>
              </a:rPr>
              <a:t>D Animation) </a:t>
            </a:r>
            <a:r>
              <a:rPr lang="ar-AE" sz="2400" spc="302" dirty="0">
                <a:solidFill>
                  <a:srgbClr val="000000"/>
                </a:solidFill>
                <a:latin typeface="Sakkal Majalla" panose="02000000000000000000" pitchFamily="2" charset="-78"/>
                <a:ea typeface="Open Sauce"/>
                <a:cs typeface="Sakkal Majalla" panose="02000000000000000000" pitchFamily="2" charset="-78"/>
                <a:sym typeface="Open Sauce"/>
              </a:rPr>
              <a:t>عن شخصية اسمها فرانك، وهو رجل يعمل كمحرك دمى (</a:t>
            </a:r>
            <a:r>
              <a:rPr lang="en-US" sz="2400" spc="302" dirty="0">
                <a:solidFill>
                  <a:srgbClr val="000000"/>
                </a:solidFill>
                <a:latin typeface="Sakkal Majalla" panose="02000000000000000000" pitchFamily="2" charset="-78"/>
                <a:ea typeface="Open Sauce"/>
                <a:cs typeface="Sakkal Majalla" panose="02000000000000000000" pitchFamily="2" charset="-78"/>
                <a:sym typeface="Open Sauce"/>
              </a:rPr>
              <a:t>puppeteer)، </a:t>
            </a:r>
            <a:r>
              <a:rPr lang="ar-AE" sz="2400" spc="302" dirty="0">
                <a:solidFill>
                  <a:srgbClr val="000000"/>
                </a:solidFill>
                <a:latin typeface="Sakkal Majalla" panose="02000000000000000000" pitchFamily="2" charset="-78"/>
                <a:ea typeface="Open Sauce"/>
                <a:cs typeface="Sakkal Majalla" panose="02000000000000000000" pitchFamily="2" charset="-78"/>
                <a:sym typeface="Open Sauce"/>
              </a:rPr>
              <a:t>لكن مع الوقت فقد شغفه في عمله وحياته بشكل </a:t>
            </a:r>
            <a:r>
              <a:rPr lang="ar-AE" sz="2400" spc="302" dirty="0" err="1">
                <a:solidFill>
                  <a:srgbClr val="000000"/>
                </a:solidFill>
                <a:latin typeface="Sakkal Majalla" panose="02000000000000000000" pitchFamily="2" charset="-78"/>
                <a:ea typeface="Open Sauce"/>
                <a:cs typeface="Sakkal Majalla" panose="02000000000000000000" pitchFamily="2" charset="-78"/>
                <a:sym typeface="Open Sauce"/>
              </a:rPr>
              <a:t>عام.فرانك</a:t>
            </a:r>
            <a:r>
              <a:rPr lang="ar-AE" sz="2400" spc="302" dirty="0">
                <a:solidFill>
                  <a:srgbClr val="000000"/>
                </a:solidFill>
                <a:latin typeface="Sakkal Majalla" panose="02000000000000000000" pitchFamily="2" charset="-78"/>
                <a:ea typeface="Open Sauce"/>
                <a:cs typeface="Sakkal Majalla" panose="02000000000000000000" pitchFamily="2" charset="-78"/>
                <a:sym typeface="Open Sauce"/>
              </a:rPr>
              <a:t> يشعر وكأنه عالق بخيوط غير مرئية، وهذه الخيوط ترمز إلى الضغوط، التوقعات، الروتين اليومي، والأعباء العاطفية اللي يحملها </a:t>
            </a:r>
            <a:r>
              <a:rPr lang="ar-AE" sz="2400" spc="302" dirty="0" err="1">
                <a:solidFill>
                  <a:srgbClr val="000000"/>
                </a:solidFill>
                <a:latin typeface="Sakkal Majalla" panose="02000000000000000000" pitchFamily="2" charset="-78"/>
                <a:ea typeface="Open Sauce"/>
                <a:cs typeface="Sakkal Majalla" panose="02000000000000000000" pitchFamily="2" charset="-78"/>
                <a:sym typeface="Open Sauce"/>
              </a:rPr>
              <a:t>داخله.في</a:t>
            </a:r>
            <a:r>
              <a:rPr lang="ar-AE" sz="2400" spc="302" dirty="0">
                <a:solidFill>
                  <a:srgbClr val="000000"/>
                </a:solidFill>
                <a:latin typeface="Sakkal Majalla" panose="02000000000000000000" pitchFamily="2" charset="-78"/>
                <a:ea typeface="Open Sauce"/>
                <a:cs typeface="Sakkal Majalla" panose="02000000000000000000" pitchFamily="2" charset="-78"/>
                <a:sym typeface="Open Sauce"/>
              </a:rPr>
              <a:t> المسرح، كل الدمى حوله تتحرك بشكل طبيعي وكأن كل شيء بخير، لكن هو من الداخل يشعر بالفراغ والانفصال عن </a:t>
            </a:r>
            <a:r>
              <a:rPr lang="ar-AE" sz="2400" spc="302" dirty="0" err="1">
                <a:solidFill>
                  <a:srgbClr val="000000"/>
                </a:solidFill>
                <a:latin typeface="Sakkal Majalla" panose="02000000000000000000" pitchFamily="2" charset="-78"/>
                <a:ea typeface="Open Sauce"/>
                <a:cs typeface="Sakkal Majalla" panose="02000000000000000000" pitchFamily="2" charset="-78"/>
                <a:sym typeface="Open Sauce"/>
              </a:rPr>
              <a:t>نفسه.في</a:t>
            </a:r>
            <a:r>
              <a:rPr lang="ar-AE" sz="2400" spc="302" dirty="0">
                <a:solidFill>
                  <a:srgbClr val="000000"/>
                </a:solidFill>
                <a:latin typeface="Sakkal Majalla" panose="02000000000000000000" pitchFamily="2" charset="-78"/>
                <a:ea typeface="Open Sauce"/>
                <a:cs typeface="Sakkal Majalla" panose="02000000000000000000" pitchFamily="2" charset="-78"/>
                <a:sym typeface="Open Sauce"/>
              </a:rPr>
              <a:t> يوم يظهر طفل، ويتشابك هذا الطفل مع خيوط فرانك، وهني يبدأ فرانك يدرك حقيقة مخيفة: أنه هو أيضًا مجرد دمية ومتحكم فيه مثل غيره. هذا الاكتشاف يدخله في حالة خوف </a:t>
            </a:r>
            <a:r>
              <a:rPr lang="ar-AE" sz="2400" spc="302" dirty="0" err="1">
                <a:solidFill>
                  <a:srgbClr val="000000"/>
                </a:solidFill>
                <a:latin typeface="Sakkal Majalla" panose="02000000000000000000" pitchFamily="2" charset="-78"/>
                <a:ea typeface="Open Sauce"/>
                <a:cs typeface="Sakkal Majalla" panose="02000000000000000000" pitchFamily="2" charset="-78"/>
                <a:sym typeface="Open Sauce"/>
              </a:rPr>
              <a:t>وذعر.وفي</a:t>
            </a:r>
            <a:r>
              <a:rPr lang="ar-AE" sz="2400" spc="302" dirty="0">
                <a:solidFill>
                  <a:srgbClr val="000000"/>
                </a:solidFill>
                <a:latin typeface="Sakkal Majalla" panose="02000000000000000000" pitchFamily="2" charset="-78"/>
                <a:ea typeface="Open Sauce"/>
                <a:cs typeface="Sakkal Majalla" panose="02000000000000000000" pitchFamily="2" charset="-78"/>
                <a:sym typeface="Open Sauce"/>
              </a:rPr>
              <a:t> النهاية، بدل ما يهرب من الحقيقة، يختار فرانك أنه يمسك يد نسخته الأصغر، أو “طفله الداخلي”، ومن خلال مواجهته لهذا الجزء من نفسه يتحرر أخيرًا من الخيوط ويصبح </a:t>
            </a:r>
            <a:r>
              <a:rPr lang="ar-AE" sz="2400" spc="302" dirty="0" err="1">
                <a:solidFill>
                  <a:srgbClr val="000000"/>
                </a:solidFill>
                <a:latin typeface="Sakkal Majalla" panose="02000000000000000000" pitchFamily="2" charset="-78"/>
                <a:ea typeface="Open Sauce"/>
                <a:cs typeface="Sakkal Majalla" panose="02000000000000000000" pitchFamily="2" charset="-78"/>
                <a:sym typeface="Open Sauce"/>
              </a:rPr>
              <a:t>حرًا.رسالة</a:t>
            </a:r>
            <a:r>
              <a:rPr lang="ar-AE" sz="2400" spc="302" dirty="0">
                <a:solidFill>
                  <a:srgbClr val="000000"/>
                </a:solidFill>
                <a:latin typeface="Sakkal Majalla" panose="02000000000000000000" pitchFamily="2" charset="-78"/>
                <a:ea typeface="Open Sauce"/>
                <a:cs typeface="Sakkal Majalla" panose="02000000000000000000" pitchFamily="2" charset="-78"/>
                <a:sym typeface="Open Sauce"/>
              </a:rPr>
              <a:t> </a:t>
            </a:r>
            <a:r>
              <a:rPr lang="ar-AE" sz="2400" spc="302" dirty="0" err="1">
                <a:solidFill>
                  <a:srgbClr val="000000"/>
                </a:solidFill>
                <a:latin typeface="Sakkal Majalla" panose="02000000000000000000" pitchFamily="2" charset="-78"/>
                <a:ea typeface="Open Sauce"/>
                <a:cs typeface="Sakkal Majalla" panose="02000000000000000000" pitchFamily="2" charset="-78"/>
                <a:sym typeface="Open Sauce"/>
              </a:rPr>
              <a:t>المشروع:كلنا</a:t>
            </a:r>
            <a:r>
              <a:rPr lang="ar-AE" sz="2400" spc="302" dirty="0">
                <a:solidFill>
                  <a:srgbClr val="000000"/>
                </a:solidFill>
                <a:latin typeface="Sakkal Majalla" panose="02000000000000000000" pitchFamily="2" charset="-78"/>
                <a:ea typeface="Open Sauce"/>
                <a:cs typeface="Sakkal Majalla" panose="02000000000000000000" pitchFamily="2" charset="-78"/>
                <a:sym typeface="Open Sauce"/>
              </a:rPr>
              <a:t> نحمل خيوط غير مرئية صنعتها مخاوفنا، الضغوط، والألم العاطفي. ومواجهة الطفل الداخلي بصدق، بدل التظاهر بأن كل شيء بخير، ممكن تكون أول خطوة حقيقية نحو التعافي والحرية.</a:t>
            </a:r>
            <a:endParaRPr lang="en-US" sz="2400" spc="302" dirty="0">
              <a:solidFill>
                <a:srgbClr val="000000"/>
              </a:solidFill>
              <a:latin typeface="Sakkal Majalla" panose="02000000000000000000" pitchFamily="2" charset="-78"/>
              <a:ea typeface="Open Sauce"/>
              <a:cs typeface="Sakkal Majalla" panose="02000000000000000000" pitchFamily="2" charset="-78"/>
              <a:sym typeface="Open Sauce"/>
            </a:endParaRPr>
          </a:p>
        </p:txBody>
      </p:sp>
      <p:pic>
        <p:nvPicPr>
          <p:cNvPr id="9" name="Picture 8" descr="A cartoon of a clown holding a box&#10;&#10;Description automatically generated">
            <a:extLst>
              <a:ext uri="{FF2B5EF4-FFF2-40B4-BE49-F238E27FC236}">
                <a16:creationId xmlns:a16="http://schemas.microsoft.com/office/drawing/2014/main" id="{3F2B20C0-A7FD-4AAA-94EC-627E2F4086DA}"/>
              </a:ext>
            </a:extLst>
          </p:cNvPr>
          <p:cNvPicPr>
            <a:picLocks noChangeAspect="1"/>
          </p:cNvPicPr>
          <p:nvPr/>
        </p:nvPicPr>
        <p:blipFill>
          <a:blip r:embed="rId2">
            <a:biLevel thresh="50000"/>
            <a:alphaModFix amt="20000"/>
            <a:extLst>
              <a:ext uri="{BEBA8EAE-BF5A-486C-A8C5-ECC9F3942E4B}">
                <a14:imgProps xmlns:a14="http://schemas.microsoft.com/office/drawing/2010/main">
                  <a14:imgLayer r:embed="rId3">
                    <a14:imgEffect>
                      <a14:backgroundRemoval t="7352" b="94860" l="9894" r="92478">
                        <a14:foregroundMark x1="51758" y1="15290" x2="55683" y2="15420"/>
                        <a14:foregroundMark x1="46280" y1="94990" x2="48242" y2="90241"/>
                        <a14:foregroundMark x1="65249" y1="93689" x2="67048" y2="93103"/>
                        <a14:foregroundMark x1="73917" y1="94470" x2="73917" y2="94470"/>
                        <a14:foregroundMark x1="40965" y1="94405" x2="40965" y2="94405"/>
                        <a14:foregroundMark x1="61406" y1="15485" x2="59853" y2="13403"/>
                        <a14:foregroundMark x1="61488" y1="20690" x2="61488" y2="20690"/>
                        <a14:foregroundMark x1="44960" y1="53546" x2="45298" y2="53806"/>
                        <a14:foregroundMark x1="45298" y1="53806" x2="56500" y2="56604"/>
                        <a14:foregroundMark x1="56500" y1="56604" x2="66977" y2="55418"/>
                        <a14:foregroundMark x1="76575" y1="45587" x2="73586" y2="34827"/>
                        <a14:foregroundMark x1="65535" y1="17884" x2="57073" y2="14574"/>
                        <a14:foregroundMark x1="67401" y1="52348" x2="47424" y2="48471"/>
                        <a14:foregroundMark x1="47424" y1="48471" x2="42191" y2="44893"/>
                        <a14:foregroundMark x1="67945" y1="27196" x2="68273" y2="27360"/>
                        <a14:foregroundMark x1="63778" y1="25114" x2="67294" y2="26871"/>
                        <a14:foregroundMark x1="38027" y1="38154" x2="37858" y2="41314"/>
                        <a14:foregroundMark x1="37858" y1="41314" x2="40638" y2="44567"/>
                        <a14:foregroundMark x1="53557" y1="11971" x2="52984" y2="11451"/>
                        <a14:foregroundMark x1="55192" y1="10475" x2="55192" y2="10475"/>
                        <a14:foregroundMark x1="60589" y1="11061" x2="60589" y2="11061"/>
                        <a14:foregroundMark x1="62878" y1="12297" x2="62878" y2="12297"/>
                        <a14:foregroundMark x1="62878" y1="13142" x2="62878" y2="13142"/>
                        <a14:foregroundMark x1="64268" y1="14964" x2="64268" y2="14964"/>
                        <a14:foregroundMark x1="48814" y1="12947" x2="48814" y2="12947"/>
                        <a14:foregroundMark x1="52249" y1="11126" x2="52576" y2="11321"/>
                        <a14:foregroundMark x1="47670" y1="15290" x2="47997" y2="15224"/>
                        <a14:foregroundMark x1="49223" y1="17502" x2="49223" y2="17437"/>
                        <a14:foregroundMark x1="49632" y1="19714" x2="49632" y2="19649"/>
                        <a14:foregroundMark x1="49714" y1="19388" x2="49959" y2="20039"/>
                        <a14:backgroundMark x1="22813" y1="23032" x2="20605" y2="26025"/>
                        <a14:backgroundMark x1="91087" y1="49057" x2="94767" y2="36435"/>
                        <a14:backgroundMark x1="94767" y1="36435" x2="93949" y2="30319"/>
                        <a14:backgroundMark x1="93949" y1="30319" x2="93704" y2="30059"/>
                        <a14:backgroundMark x1="95012" y1="28172" x2="96239" y2="43982"/>
                        <a14:backgroundMark x1="96239" y1="43982" x2="95912" y2="44763"/>
                        <a14:backgroundMark x1="93295" y1="45283" x2="88635" y2="50098"/>
                        <a14:backgroundMark x1="88635" y1="50098" x2="88962" y2="49642"/>
                        <a14:backgroundMark x1="21995" y1="25244" x2="21096" y2="28237"/>
                        <a14:backgroundMark x1="23957" y1="21991" x2="20932" y2="29473"/>
                        <a14:backgroundMark x1="94522" y1="44307" x2="93132" y2="43722"/>
                        <a14:backgroundMark x1="92805" y1="44893" x2="94603" y2="45153"/>
                        <a14:backgroundMark x1="88798" y1="49382" x2="86182" y2="53416"/>
                        <a14:backgroundMark x1="86182" y1="53416" x2="84710" y2="54522"/>
                        <a14:backgroundMark x1="85037" y1="54327" x2="82666" y2="56213"/>
                        <a14:backgroundMark x1="88471" y1="21535" x2="92723" y2="28692"/>
                        <a14:backgroundMark x1="24612" y1="21601" x2="24203" y2="22121"/>
                        <a14:backgroundMark x1="20523" y1="28692" x2="20769" y2="29538"/>
                        <a14:backgroundMark x1="20523" y1="29603" x2="21259" y2="29343"/>
                        <a14:backgroundMark x1="20850" y1="29343" x2="20523" y2="31360"/>
                        <a14:backgroundMark x1="37939" y1="12036" x2="39738" y2="17176"/>
                        <a14:backgroundMark x1="39738" y1="17176" x2="38675" y2="27391"/>
                        <a14:backgroundMark x1="38675" y1="27391" x2="28700" y2="43006"/>
                        <a14:backgroundMark x1="28700" y1="43006" x2="28536" y2="43852"/>
                        <a14:backgroundMark x1="74571" y1="12817" x2="82993" y2="35003"/>
                        <a14:backgroundMark x1="82993" y1="35003" x2="83892" y2="35589"/>
                        <a14:backgroundMark x1="68684" y1="13923" x2="69501" y2="23552"/>
                        <a14:backgroundMark x1="69501" y1="23552" x2="69665" y2="23422"/>
                        <a14:backgroundMark x1="57482" y1="8458" x2="57482" y2="8458"/>
                        <a14:backgroundMark x1="61488" y1="8979" x2="49223" y2="8588"/>
                        <a14:backgroundMark x1="49223" y1="8588" x2="43990" y2="10475"/>
                        <a14:backgroundMark x1="46038" y1="17704" x2="46607" y2="19714"/>
                        <a14:backgroundMark x1="43990" y1="10475" x2="46026" y2="17664"/>
                        <a14:backgroundMark x1="70319" y1="23813" x2="76860" y2="31100"/>
                        <a14:backgroundMark x1="76860" y1="31100" x2="76778" y2="30904"/>
                        <a14:backgroundMark x1="79477" y1="48861" x2="77760" y2="57775"/>
                        <a14:backgroundMark x1="77760" y1="57775" x2="75797" y2="56539"/>
                        <a14:backgroundMark x1="73998" y1="50488" x2="74325" y2="57970"/>
                        <a14:backgroundMark x1="26656" y1="43591" x2="36631" y2="53416"/>
                        <a14:backgroundMark x1="36631" y1="53416" x2="37122" y2="57905"/>
                        <a14:backgroundMark x1="37122" y1="57905" x2="30989" y2="56539"/>
                        <a14:backgroundMark x1="30989" y1="56539" x2="28863" y2="52570"/>
                        <a14:backgroundMark x1="28863" y1="52570" x2="28536" y2="48081"/>
                        <a14:backgroundMark x1="28536" y1="48081" x2="28782" y2="47495"/>
                        <a14:backgroundMark x1="31971" y1="44632" x2="37858" y2="46714"/>
                        <a14:backgroundMark x1="37858" y1="46714" x2="37939" y2="46324"/>
                        <a14:backgroundMark x1="28945" y1="15875" x2="31235" y2="19779"/>
                        <a14:backgroundMark x1="31235" y1="19779" x2="31398" y2="19453"/>
                        <a14:backgroundMark x1="30989" y1="22837" x2="33606" y2="27001"/>
                        <a14:backgroundMark x1="33606" y1="27001" x2="33606" y2="27001"/>
                        <a14:backgroundMark x1="32052" y1="13533" x2="34505" y2="15940"/>
                        <a14:backgroundMark x1="25102" y1="18933" x2="29109" y2="23617"/>
                        <a14:backgroundMark x1="34751" y1="20950" x2="37449" y2="21991"/>
                        <a14:backgroundMark x1="26738" y1="31880" x2="32134" y2="31750"/>
                        <a14:backgroundMark x1="24039" y1="35979" x2="16680" y2="40208"/>
                        <a14:backgroundMark x1="22567" y1="43591" x2="26329" y2="44242"/>
                        <a14:backgroundMark x1="24775" y1="50943" x2="24775" y2="50943"/>
                        <a14:backgroundMark x1="24775" y1="50943" x2="35487" y2="48081"/>
                        <a14:backgroundMark x1="35487" y1="48081" x2="34424" y2="47820"/>
                        <a14:backgroundMark x1="24693" y1="42355" x2="16926" y2="39818"/>
                        <a14:backgroundMark x1="16926" y1="39818" x2="14718" y2="37345"/>
                        <a14:backgroundMark x1="20687" y1="35003" x2="28209" y2="32791"/>
                        <a14:backgroundMark x1="28209" y1="32791" x2="28291" y2="33182"/>
                        <a14:backgroundMark x1="30008" y1="26805" x2="29027" y2="41770"/>
                        <a14:backgroundMark x1="29027" y1="41770" x2="32298" y2="45673"/>
                        <a14:backgroundMark x1="32298" y1="45673" x2="39657" y2="48146"/>
                        <a14:backgroundMark x1="83320" y1="51464" x2="74080" y2="59532"/>
                        <a14:backgroundMark x1="74080" y1="59532" x2="73262" y2="59466"/>
                        <a14:backgroundMark x1="77351" y1="46584" x2="75552" y2="48406"/>
                        <a14:backgroundMark x1="86509" y1="34743" x2="83729" y2="35914"/>
                        <a14:backgroundMark x1="77269" y1="30904" x2="77596" y2="33051"/>
                        <a14:backgroundMark x1="68929" y1="27001" x2="73508" y2="31425"/>
                        <a14:backgroundMark x1="89452" y1="18998" x2="86590" y2="20560"/>
                        <a14:backgroundMark x1="85609" y1="17632" x2="79395" y2="21340"/>
                        <a14:backgroundMark x1="79395" y1="21340" x2="79395" y2="21340"/>
                        <a14:backgroundMark x1="81766" y1="17306" x2="80049" y2="15810"/>
                        <a14:backgroundMark x1="69419" y1="22642" x2="72200" y2="24008"/>
                        <a14:backgroundMark x1="39657" y1="34678" x2="35977" y2="36500"/>
                        <a14:backgroundMark x1="39248" y1="48406" x2="42110" y2="50683"/>
                        <a14:backgroundMark x1="19297" y1="30319" x2="31971" y2="55693"/>
                        <a14:backgroundMark x1="31971" y1="55693" x2="41292" y2="62199"/>
                        <a14:backgroundMark x1="41292" y1="62199" x2="43254" y2="63045"/>
                        <a14:backgroundMark x1="71872" y1="58881" x2="72527" y2="60898"/>
                        <a14:backgroundMark x1="70891" y1="51984" x2="70809" y2="54392"/>
                        <a14:backgroundMark x1="84791" y1="49967" x2="83892" y2="51724"/>
                        <a14:backgroundMark x1="77187" y1="46324" x2="76942" y2="46389"/>
                        <a14:backgroundMark x1="71872" y1="30839" x2="73262" y2="32596"/>
                        <a14:backgroundMark x1="68111" y1="26871" x2="68111" y2="27196"/>
                        <a14:backgroundMark x1="79640" y1="16721" x2="80948" y2="17762"/>
                        <a14:backgroundMark x1="86182" y1="19519" x2="87408" y2="21275"/>
                        <a14:backgroundMark x1="49141" y1="12232" x2="47670" y2="12752"/>
                        <a14:backgroundMark x1="42600" y1="19779" x2="43581" y2="19974"/>
                        <a14:backgroundMark x1="48242" y1="23227" x2="50777" y2="22902"/>
                        <a14:backgroundMark x1="51594" y1="22446" x2="52984" y2="23878"/>
                        <a14:backgroundMark x1="48896" y1="18803" x2="48896" y2="18803"/>
                        <a14:backgroundMark x1="49690" y1="20101" x2="49796" y2="20560"/>
                        <a14:backgroundMark x1="49060" y1="17372" x2="49535" y2="19430"/>
                        <a14:backgroundMark x1="49387" y1="20299" x2="50204" y2="21470"/>
                        <a14:backgroundMark x1="72527" y1="32466" x2="73262" y2="33507"/>
                        <a14:backgroundMark x1="43173" y1="51269" x2="44399" y2="51919"/>
                        <a14:backgroundMark x1="70319" y1="54066" x2="70482" y2="55563"/>
                        <a14:backgroundMark x1="41374" y1="50553" x2="43990" y2="52375"/>
                        <a14:backgroundMark x1="43827" y1="52375" x2="43827" y2="53546"/>
                        <a14:backgroundMark x1="76860" y1="45673" x2="76206" y2="46975"/>
                        <a14:backgroundMark x1="72772" y1="33247" x2="73917" y2="34678"/>
                        <a14:backgroundMark x1="68029" y1="27651" x2="68438" y2="26805"/>
                        <a14:backgroundMark x1="65004" y1="17892" x2="64841" y2="18282"/>
                        <a14:backgroundMark x1="63490" y1="12297" x2="62469" y2="11256"/>
                        <a14:backgroundMark x1="64318" y1="13142" x2="63490" y2="12297"/>
                        <a14:backgroundMark x1="65658" y1="14509" x2="64318" y2="13142"/>
                        <a14:backgroundMark x1="65740" y1="13468" x2="65658" y2="14444"/>
                        <a14:backgroundMark x1="61488" y1="7938" x2="61406" y2="9239"/>
                      </a14:backgroundRemoval>
                    </a14:imgEffect>
                  </a14:imgLayer>
                </a14:imgProps>
              </a:ext>
              <a:ext uri="{28A0092B-C50C-407E-A947-70E740481C1C}">
                <a14:useLocalDpi xmlns:a14="http://schemas.microsoft.com/office/drawing/2010/main" val="0"/>
              </a:ext>
            </a:extLst>
          </a:blip>
          <a:stretch>
            <a:fillRect/>
          </a:stretch>
        </p:blipFill>
        <p:spPr>
          <a:xfrm>
            <a:off x="-3810000" y="-266700"/>
            <a:ext cx="8904952" cy="11191259"/>
          </a:xfrm>
          <a:prstGeom prst="roundRect">
            <a:avLst>
              <a:gd name="adj" fmla="val 4988"/>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ectangle 12">
            <a:extLst>
              <a:ext uri="{FF2B5EF4-FFF2-40B4-BE49-F238E27FC236}">
                <a16:creationId xmlns:a16="http://schemas.microsoft.com/office/drawing/2014/main" id="{0338A5A5-C6E7-4533-B048-0CB139EF706E}"/>
              </a:ext>
            </a:extLst>
          </p:cNvPr>
          <p:cNvSpPr/>
          <p:nvPr/>
        </p:nvSpPr>
        <p:spPr>
          <a:xfrm>
            <a:off x="3025154" y="1650742"/>
            <a:ext cx="4139595" cy="461665"/>
          </a:xfrm>
          <a:prstGeom prst="rect">
            <a:avLst/>
          </a:prstGeom>
        </p:spPr>
        <p:txBody>
          <a:bodyPr wrap="none">
            <a:spAutoFit/>
          </a:bodyPr>
          <a:lstStyle/>
          <a:p>
            <a:r>
              <a:rPr lang="en-US" sz="2400" b="1" spc="302" dirty="0">
                <a:solidFill>
                  <a:prstClr val="white"/>
                </a:solidFill>
                <a:highlight>
                  <a:srgbClr val="000000"/>
                </a:highlight>
                <a:latin typeface="Open Sauce"/>
                <a:ea typeface="Open Sauce"/>
                <a:cs typeface="Open Sauce"/>
                <a:sym typeface="Open Sauce"/>
              </a:rPr>
              <a:t>“The hidden strings”</a:t>
            </a:r>
            <a:endParaRPr lang="en-A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3">
            <a:extLst>
              <a:ext uri="{FF2B5EF4-FFF2-40B4-BE49-F238E27FC236}">
                <a16:creationId xmlns:a16="http://schemas.microsoft.com/office/drawing/2014/main" id="{1243EA19-69DE-4D99-88CF-53FD327DAEBA}"/>
              </a:ext>
            </a:extLst>
          </p:cNvPr>
          <p:cNvSpPr/>
          <p:nvPr/>
        </p:nvSpPr>
        <p:spPr>
          <a:xfrm flipH="1">
            <a:off x="-1008949"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txBody>
          <a:bodyPr/>
          <a:lstStyle/>
          <a:p>
            <a:endParaRPr lang="en-AE" dirty="0"/>
          </a:p>
        </p:txBody>
      </p:sp>
      <p:sp>
        <p:nvSpPr>
          <p:cNvPr id="9" name="Freeform 3">
            <a:extLst>
              <a:ext uri="{FF2B5EF4-FFF2-40B4-BE49-F238E27FC236}">
                <a16:creationId xmlns:a16="http://schemas.microsoft.com/office/drawing/2014/main" id="{680816B7-1AA8-40D7-9774-F973624B5D9B}"/>
              </a:ext>
            </a:extLst>
          </p:cNvPr>
          <p:cNvSpPr/>
          <p:nvPr/>
        </p:nvSpPr>
        <p:spPr>
          <a:xfrm>
            <a:off x="8686367"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pic>
        <p:nvPicPr>
          <p:cNvPr id="2" name="Picture 1">
            <a:extLst>
              <a:ext uri="{FF2B5EF4-FFF2-40B4-BE49-F238E27FC236}">
                <a16:creationId xmlns:a16="http://schemas.microsoft.com/office/drawing/2014/main" id="{741A188E-A574-4177-8AE0-832D732DC93A}"/>
              </a:ext>
            </a:extLst>
          </p:cNvPr>
          <p:cNvPicPr>
            <a:picLocks noChangeAspect="1"/>
          </p:cNvPicPr>
          <p:nvPr/>
        </p:nvPicPr>
        <p:blipFill>
          <a:blip r:embed="rId4"/>
          <a:stretch>
            <a:fillRect/>
          </a:stretch>
        </p:blipFill>
        <p:spPr>
          <a:xfrm>
            <a:off x="1676400" y="-114300"/>
            <a:ext cx="14554200" cy="10915650"/>
          </a:xfrm>
          <a:prstGeom prst="rect">
            <a:avLst/>
          </a:prstGeom>
        </p:spPr>
      </p:pic>
    </p:spTree>
    <p:extLst>
      <p:ext uri="{BB962C8B-B14F-4D97-AF65-F5344CB8AC3E}">
        <p14:creationId xmlns:p14="http://schemas.microsoft.com/office/powerpoint/2010/main" val="3940198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3085128" y="800100"/>
            <a:ext cx="11469072" cy="2051844"/>
          </a:xfrm>
          <a:prstGeom prst="rect">
            <a:avLst/>
          </a:prstGeom>
        </p:spPr>
        <p:txBody>
          <a:bodyPr lIns="0" tIns="0" rIns="0" bIns="0" rtlCol="0" anchor="t">
            <a:spAutoFit/>
          </a:bodyPr>
          <a:lstStyle/>
          <a:p>
            <a:pPr algn="ctr">
              <a:lnSpc>
                <a:spcPts val="7968"/>
              </a:lnSpc>
            </a:pPr>
            <a:r>
              <a:rPr lang="en-US" sz="5400" dirty="0">
                <a:solidFill>
                  <a:srgbClr val="C1272D"/>
                </a:solidFill>
                <a:latin typeface="Funtastic"/>
                <a:ea typeface="Funtastic"/>
                <a:cs typeface="Funtastic"/>
                <a:sym typeface="Funtastic"/>
              </a:rPr>
              <a:t>Animatics _ </a:t>
            </a:r>
            <a:r>
              <a:rPr lang="en-US" sz="4400" dirty="0">
                <a:solidFill>
                  <a:srgbClr val="C1272D"/>
                </a:solidFill>
                <a:latin typeface="Funtastic"/>
                <a:ea typeface="Funtastic"/>
                <a:cs typeface="Funtastic"/>
                <a:sym typeface="Funtastic"/>
              </a:rPr>
              <a:t>10-20 s rendered </a:t>
            </a:r>
          </a:p>
          <a:p>
            <a:pPr algn="ctr">
              <a:lnSpc>
                <a:spcPts val="7968"/>
              </a:lnSpc>
            </a:pPr>
            <a:endParaRPr lang="en-US" sz="8953" dirty="0">
              <a:solidFill>
                <a:srgbClr val="C1272D"/>
              </a:solidFill>
              <a:latin typeface="Funtastic"/>
              <a:ea typeface="Funtastic"/>
              <a:cs typeface="Funtastic"/>
              <a:sym typeface="Funtastic"/>
            </a:endParaRPr>
          </a:p>
        </p:txBody>
      </p:sp>
      <p:sp>
        <p:nvSpPr>
          <p:cNvPr id="3" name="Rectangle 2">
            <a:extLst>
              <a:ext uri="{FF2B5EF4-FFF2-40B4-BE49-F238E27FC236}">
                <a16:creationId xmlns:a16="http://schemas.microsoft.com/office/drawing/2014/main" id="{A8C0AA5F-8DB1-4396-AFCB-E3ECC0890483}"/>
              </a:ext>
            </a:extLst>
          </p:cNvPr>
          <p:cNvSpPr/>
          <p:nvPr/>
        </p:nvSpPr>
        <p:spPr>
          <a:xfrm>
            <a:off x="8259013" y="2476500"/>
            <a:ext cx="4742517" cy="1392304"/>
          </a:xfrm>
          <a:prstGeom prst="rect">
            <a:avLst/>
          </a:prstGeom>
        </p:spPr>
        <p:txBody>
          <a:bodyPr wrap="none">
            <a:spAutoFit/>
          </a:bodyPr>
          <a:lstStyle/>
          <a:p>
            <a:pPr lvl="0">
              <a:lnSpc>
                <a:spcPct val="150000"/>
              </a:lnSpc>
            </a:pPr>
            <a:r>
              <a:rPr lang="ar-AE" sz="2999" b="1" spc="302" dirty="0" err="1">
                <a:solidFill>
                  <a:prstClr val="white"/>
                </a:solidFill>
                <a:highlight>
                  <a:srgbClr val="000000"/>
                </a:highlight>
                <a:latin typeface="Sakkal Majalla" panose="02000000000000000000" pitchFamily="2" charset="-78"/>
                <a:ea typeface="Open Sauce"/>
                <a:cs typeface="Sakkal Majalla" panose="02000000000000000000" pitchFamily="2" charset="-78"/>
                <a:sym typeface="Open Sauce"/>
              </a:rPr>
              <a:t>الاغنيه</a:t>
            </a:r>
            <a:r>
              <a:rPr lang="ar-AE" sz="2999" b="1" spc="302" dirty="0">
                <a:solidFill>
                  <a:prstClr val="white"/>
                </a:solidFill>
                <a:highlight>
                  <a:srgbClr val="000000"/>
                </a:highlight>
                <a:latin typeface="Sakkal Majalla" panose="02000000000000000000" pitchFamily="2" charset="-78"/>
                <a:ea typeface="Open Sauce"/>
                <a:cs typeface="Sakkal Majalla" panose="02000000000000000000" pitchFamily="2" charset="-78"/>
                <a:sym typeface="Open Sauce"/>
              </a:rPr>
              <a:t> مع الصوت و مدة المشهد</a:t>
            </a:r>
            <a:endParaRPr lang="en-US" sz="2999" b="1" spc="302" dirty="0">
              <a:solidFill>
                <a:prstClr val="white"/>
              </a:solidFill>
              <a:highlight>
                <a:srgbClr val="000000"/>
              </a:highlight>
              <a:latin typeface="Sakkal Majalla" panose="02000000000000000000" pitchFamily="2" charset="-78"/>
              <a:ea typeface="Open Sauce"/>
              <a:cs typeface="Sakkal Majalla" panose="02000000000000000000" pitchFamily="2" charset="-78"/>
              <a:sym typeface="Open Sauce"/>
            </a:endParaRPr>
          </a:p>
          <a:p>
            <a:pPr lvl="0">
              <a:lnSpc>
                <a:spcPct val="150000"/>
              </a:lnSpc>
            </a:pPr>
            <a:r>
              <a:rPr lang="en-US" sz="2999" b="1" spc="302" dirty="0">
                <a:solidFill>
                  <a:prstClr val="white"/>
                </a:solidFill>
                <a:highlight>
                  <a:srgbClr val="000000"/>
                </a:highlight>
                <a:latin typeface="Open Sauce"/>
                <a:ea typeface="Open Sauce"/>
                <a:cs typeface="Open Sauce"/>
                <a:sym typeface="Open Sauce"/>
              </a:rPr>
              <a:t>1:46 ~</a:t>
            </a:r>
          </a:p>
        </p:txBody>
      </p:sp>
      <p:pic>
        <p:nvPicPr>
          <p:cNvPr id="2050" name="Picture 2" descr="New Broadway Cast of Cabaret – Money Lyrics | Genius Lyrics">
            <a:extLst>
              <a:ext uri="{FF2B5EF4-FFF2-40B4-BE49-F238E27FC236}">
                <a16:creationId xmlns:a16="http://schemas.microsoft.com/office/drawing/2014/main" id="{3035CB8A-DA8D-4A92-97BB-8A0CBE6DFB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01914" y="4610100"/>
            <a:ext cx="3253766" cy="325376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867A3F5A-B07A-4578-A213-48028EFF1271}"/>
              </a:ext>
            </a:extLst>
          </p:cNvPr>
          <p:cNvSpPr/>
          <p:nvPr/>
        </p:nvSpPr>
        <p:spPr>
          <a:xfrm>
            <a:off x="9677400" y="8048320"/>
            <a:ext cx="6375005" cy="1132618"/>
          </a:xfrm>
          <a:prstGeom prst="rect">
            <a:avLst/>
          </a:prstGeom>
        </p:spPr>
        <p:txBody>
          <a:bodyPr wrap="square">
            <a:spAutoFit/>
          </a:bodyPr>
          <a:lstStyle/>
          <a:p>
            <a:pPr lvl="0" algn="ctr">
              <a:lnSpc>
                <a:spcPct val="150000"/>
              </a:lnSpc>
            </a:pPr>
            <a:r>
              <a:rPr lang="en-US" sz="2400" b="1" spc="302" dirty="0">
                <a:solidFill>
                  <a:prstClr val="white"/>
                </a:solidFill>
                <a:highlight>
                  <a:srgbClr val="000000"/>
                </a:highlight>
                <a:latin typeface="Open Sauce"/>
                <a:ea typeface="Open Sauce"/>
                <a:cs typeface="Open Sauce"/>
                <a:sym typeface="Open Sauce"/>
              </a:rPr>
              <a:t>: Money – Cabaret 1998- by Jay David Saks</a:t>
            </a:r>
          </a:p>
        </p:txBody>
      </p:sp>
      <p:pic>
        <p:nvPicPr>
          <p:cNvPr id="4" name="WhatsApp Video 2026-02-17 at 6.18.31 AM">
            <a:hlinkClick r:id="" action="ppaction://media"/>
            <a:extLst>
              <a:ext uri="{FF2B5EF4-FFF2-40B4-BE49-F238E27FC236}">
                <a16:creationId xmlns:a16="http://schemas.microsoft.com/office/drawing/2014/main" id="{9E3528FC-D4CF-43A6-8916-340623A1D6B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7200" y="1714500"/>
            <a:ext cx="7648611" cy="7648611"/>
          </a:xfrm>
          <a:prstGeom prst="rect">
            <a:avLst/>
          </a:prstGeom>
        </p:spPr>
      </p:pic>
    </p:spTree>
    <p:extLst>
      <p:ext uri="{BB962C8B-B14F-4D97-AF65-F5344CB8AC3E}">
        <p14:creationId xmlns:p14="http://schemas.microsoft.com/office/powerpoint/2010/main" val="305597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7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3">
            <a:extLst>
              <a:ext uri="{FF2B5EF4-FFF2-40B4-BE49-F238E27FC236}">
                <a16:creationId xmlns:a16="http://schemas.microsoft.com/office/drawing/2014/main" id="{1243EA19-69DE-4D99-88CF-53FD327DAEBA}"/>
              </a:ext>
            </a:extLst>
          </p:cNvPr>
          <p:cNvSpPr/>
          <p:nvPr/>
        </p:nvSpPr>
        <p:spPr>
          <a:xfrm flipH="1">
            <a:off x="-1008949"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txBody>
          <a:bodyPr/>
          <a:lstStyle/>
          <a:p>
            <a:endParaRPr lang="en-AE" dirty="0"/>
          </a:p>
        </p:txBody>
      </p:sp>
      <p:sp>
        <p:nvSpPr>
          <p:cNvPr id="9" name="Freeform 3">
            <a:extLst>
              <a:ext uri="{FF2B5EF4-FFF2-40B4-BE49-F238E27FC236}">
                <a16:creationId xmlns:a16="http://schemas.microsoft.com/office/drawing/2014/main" id="{680816B7-1AA8-40D7-9774-F973624B5D9B}"/>
              </a:ext>
            </a:extLst>
          </p:cNvPr>
          <p:cNvSpPr/>
          <p:nvPr/>
        </p:nvSpPr>
        <p:spPr>
          <a:xfrm>
            <a:off x="8686367"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sp>
        <p:nvSpPr>
          <p:cNvPr id="5" name="TextBox 5"/>
          <p:cNvSpPr txBox="1"/>
          <p:nvPr/>
        </p:nvSpPr>
        <p:spPr>
          <a:xfrm>
            <a:off x="2057400" y="1186656"/>
            <a:ext cx="14401800" cy="2051844"/>
          </a:xfrm>
          <a:prstGeom prst="rect">
            <a:avLst/>
          </a:prstGeom>
        </p:spPr>
        <p:txBody>
          <a:bodyPr wrap="square" lIns="0" tIns="0" rIns="0" bIns="0" rtlCol="0" anchor="t">
            <a:spAutoFit/>
          </a:bodyPr>
          <a:lstStyle/>
          <a:p>
            <a:pPr algn="ctr">
              <a:lnSpc>
                <a:spcPts val="7968"/>
              </a:lnSpc>
            </a:pPr>
            <a:r>
              <a:rPr lang="en-US" sz="8953" dirty="0">
                <a:solidFill>
                  <a:srgbClr val="C1272D"/>
                </a:solidFill>
                <a:latin typeface="Funtastic"/>
                <a:ea typeface="Funtastic"/>
                <a:cs typeface="Funtastic"/>
                <a:sym typeface="Funtastic"/>
              </a:rPr>
              <a:t>Timeline table </a:t>
            </a:r>
          </a:p>
          <a:p>
            <a:pPr algn="ctr">
              <a:lnSpc>
                <a:spcPts val="7968"/>
              </a:lnSpc>
            </a:pPr>
            <a:endParaRPr lang="en-US" sz="8953" dirty="0">
              <a:solidFill>
                <a:srgbClr val="C1272D"/>
              </a:solidFill>
              <a:latin typeface="Funtastic"/>
              <a:ea typeface="Funtastic"/>
              <a:cs typeface="Funtastic"/>
              <a:sym typeface="Funtastic"/>
            </a:endParaRPr>
          </a:p>
        </p:txBody>
      </p:sp>
      <p:pic>
        <p:nvPicPr>
          <p:cNvPr id="2" name="Picture 1">
            <a:extLst>
              <a:ext uri="{FF2B5EF4-FFF2-40B4-BE49-F238E27FC236}">
                <a16:creationId xmlns:a16="http://schemas.microsoft.com/office/drawing/2014/main" id="{42B11CE1-384F-43BD-982E-AF7D2CAC4876}"/>
              </a:ext>
            </a:extLst>
          </p:cNvPr>
          <p:cNvPicPr>
            <a:picLocks noChangeAspect="1"/>
          </p:cNvPicPr>
          <p:nvPr/>
        </p:nvPicPr>
        <p:blipFill>
          <a:blip r:embed="rId4"/>
          <a:stretch>
            <a:fillRect/>
          </a:stretch>
        </p:blipFill>
        <p:spPr>
          <a:xfrm>
            <a:off x="4190875" y="850875"/>
            <a:ext cx="12649325" cy="9472453"/>
          </a:xfrm>
          <a:prstGeom prst="rect">
            <a:avLst/>
          </a:prstGeom>
        </p:spPr>
      </p:pic>
      <p:sp>
        <p:nvSpPr>
          <p:cNvPr id="3" name="Rectangle 2">
            <a:extLst>
              <a:ext uri="{FF2B5EF4-FFF2-40B4-BE49-F238E27FC236}">
                <a16:creationId xmlns:a16="http://schemas.microsoft.com/office/drawing/2014/main" id="{FE9F3440-FA67-477F-BF97-71FFC8A83BA9}"/>
              </a:ext>
            </a:extLst>
          </p:cNvPr>
          <p:cNvSpPr/>
          <p:nvPr/>
        </p:nvSpPr>
        <p:spPr>
          <a:xfrm>
            <a:off x="230962" y="2019300"/>
            <a:ext cx="3883838" cy="2847831"/>
          </a:xfrm>
          <a:prstGeom prst="rect">
            <a:avLst/>
          </a:prstGeom>
        </p:spPr>
        <p:txBody>
          <a:bodyPr wrap="square">
            <a:spAutoFit/>
          </a:bodyPr>
          <a:lstStyle/>
          <a:p>
            <a:pPr algn="r"/>
            <a:r>
              <a:rPr lang="ar-AE" sz="8953" dirty="0">
                <a:solidFill>
                  <a:srgbClr val="C1272D"/>
                </a:solidFill>
                <a:latin typeface="Sakkal Majalla" panose="02000000000000000000" pitchFamily="2" charset="-78"/>
                <a:ea typeface="Funtastic"/>
                <a:cs typeface="Sakkal Majalla" panose="02000000000000000000" pitchFamily="2" charset="-78"/>
                <a:sym typeface="Funtastic"/>
              </a:rPr>
              <a:t>الصور لكل مشهد</a:t>
            </a:r>
            <a:endParaRPr lang="en-AE"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023092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3">
            <a:extLst>
              <a:ext uri="{FF2B5EF4-FFF2-40B4-BE49-F238E27FC236}">
                <a16:creationId xmlns:a16="http://schemas.microsoft.com/office/drawing/2014/main" id="{1243EA19-69DE-4D99-88CF-53FD327DAEBA}"/>
              </a:ext>
            </a:extLst>
          </p:cNvPr>
          <p:cNvSpPr/>
          <p:nvPr/>
        </p:nvSpPr>
        <p:spPr>
          <a:xfrm flipH="1">
            <a:off x="-1008949"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txBody>
          <a:bodyPr/>
          <a:lstStyle/>
          <a:p>
            <a:endParaRPr lang="en-AE" dirty="0"/>
          </a:p>
        </p:txBody>
      </p:sp>
      <p:sp>
        <p:nvSpPr>
          <p:cNvPr id="9" name="Freeform 3">
            <a:extLst>
              <a:ext uri="{FF2B5EF4-FFF2-40B4-BE49-F238E27FC236}">
                <a16:creationId xmlns:a16="http://schemas.microsoft.com/office/drawing/2014/main" id="{680816B7-1AA8-40D7-9774-F973624B5D9B}"/>
              </a:ext>
            </a:extLst>
          </p:cNvPr>
          <p:cNvSpPr/>
          <p:nvPr/>
        </p:nvSpPr>
        <p:spPr>
          <a:xfrm>
            <a:off x="8686367"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pic>
        <p:nvPicPr>
          <p:cNvPr id="2" name="Picture 1">
            <a:extLst>
              <a:ext uri="{FF2B5EF4-FFF2-40B4-BE49-F238E27FC236}">
                <a16:creationId xmlns:a16="http://schemas.microsoft.com/office/drawing/2014/main" id="{F0D289AB-AFFA-47F8-95A0-E631EF214EA0}"/>
              </a:ext>
            </a:extLst>
          </p:cNvPr>
          <p:cNvPicPr>
            <a:picLocks noChangeAspect="1"/>
          </p:cNvPicPr>
          <p:nvPr/>
        </p:nvPicPr>
        <p:blipFill>
          <a:blip r:embed="rId4"/>
          <a:stretch>
            <a:fillRect/>
          </a:stretch>
        </p:blipFill>
        <p:spPr>
          <a:xfrm>
            <a:off x="4267200" y="800100"/>
            <a:ext cx="12344400" cy="9317082"/>
          </a:xfrm>
          <a:prstGeom prst="rect">
            <a:avLst/>
          </a:prstGeom>
        </p:spPr>
      </p:pic>
    </p:spTree>
    <p:extLst>
      <p:ext uri="{BB962C8B-B14F-4D97-AF65-F5344CB8AC3E}">
        <p14:creationId xmlns:p14="http://schemas.microsoft.com/office/powerpoint/2010/main" val="4001541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3">
            <a:extLst>
              <a:ext uri="{FF2B5EF4-FFF2-40B4-BE49-F238E27FC236}">
                <a16:creationId xmlns:a16="http://schemas.microsoft.com/office/drawing/2014/main" id="{1243EA19-69DE-4D99-88CF-53FD327DAEBA}"/>
              </a:ext>
            </a:extLst>
          </p:cNvPr>
          <p:cNvSpPr/>
          <p:nvPr/>
        </p:nvSpPr>
        <p:spPr>
          <a:xfrm flipH="1">
            <a:off x="-1008949"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txBody>
          <a:bodyPr/>
          <a:lstStyle/>
          <a:p>
            <a:endParaRPr lang="en-AE" dirty="0"/>
          </a:p>
        </p:txBody>
      </p:sp>
      <p:sp>
        <p:nvSpPr>
          <p:cNvPr id="9" name="Freeform 3">
            <a:extLst>
              <a:ext uri="{FF2B5EF4-FFF2-40B4-BE49-F238E27FC236}">
                <a16:creationId xmlns:a16="http://schemas.microsoft.com/office/drawing/2014/main" id="{680816B7-1AA8-40D7-9774-F973624B5D9B}"/>
              </a:ext>
            </a:extLst>
          </p:cNvPr>
          <p:cNvSpPr/>
          <p:nvPr/>
        </p:nvSpPr>
        <p:spPr>
          <a:xfrm>
            <a:off x="8686367"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pic>
        <p:nvPicPr>
          <p:cNvPr id="2" name="Picture 1">
            <a:extLst>
              <a:ext uri="{FF2B5EF4-FFF2-40B4-BE49-F238E27FC236}">
                <a16:creationId xmlns:a16="http://schemas.microsoft.com/office/drawing/2014/main" id="{D6B1A009-6943-402D-8AC4-CB17C9E2FABE}"/>
              </a:ext>
            </a:extLst>
          </p:cNvPr>
          <p:cNvPicPr>
            <a:picLocks noChangeAspect="1"/>
          </p:cNvPicPr>
          <p:nvPr/>
        </p:nvPicPr>
        <p:blipFill>
          <a:blip r:embed="rId4"/>
          <a:stretch>
            <a:fillRect/>
          </a:stretch>
        </p:blipFill>
        <p:spPr>
          <a:xfrm>
            <a:off x="4419600" y="571500"/>
            <a:ext cx="13258799" cy="9852805"/>
          </a:xfrm>
          <a:prstGeom prst="rect">
            <a:avLst/>
          </a:prstGeom>
        </p:spPr>
      </p:pic>
    </p:spTree>
    <p:extLst>
      <p:ext uri="{BB962C8B-B14F-4D97-AF65-F5344CB8AC3E}">
        <p14:creationId xmlns:p14="http://schemas.microsoft.com/office/powerpoint/2010/main" val="3637824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3">
            <a:extLst>
              <a:ext uri="{FF2B5EF4-FFF2-40B4-BE49-F238E27FC236}">
                <a16:creationId xmlns:a16="http://schemas.microsoft.com/office/drawing/2014/main" id="{371C60EF-5FB4-46B8-8EF9-34772AD4FB3F}"/>
              </a:ext>
            </a:extLst>
          </p:cNvPr>
          <p:cNvSpPr/>
          <p:nvPr/>
        </p:nvSpPr>
        <p:spPr>
          <a:xfrm flipH="1">
            <a:off x="-1008949"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sp>
        <p:nvSpPr>
          <p:cNvPr id="10" name="Freeform 3">
            <a:extLst>
              <a:ext uri="{FF2B5EF4-FFF2-40B4-BE49-F238E27FC236}">
                <a16:creationId xmlns:a16="http://schemas.microsoft.com/office/drawing/2014/main" id="{EBB6BBD8-32C1-4337-86C3-57A33063C7CB}"/>
              </a:ext>
            </a:extLst>
          </p:cNvPr>
          <p:cNvSpPr/>
          <p:nvPr/>
        </p:nvSpPr>
        <p:spPr>
          <a:xfrm>
            <a:off x="8686367"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sp>
        <p:nvSpPr>
          <p:cNvPr id="5" name="TextBox 5"/>
          <p:cNvSpPr txBox="1"/>
          <p:nvPr/>
        </p:nvSpPr>
        <p:spPr>
          <a:xfrm>
            <a:off x="3124200" y="800100"/>
            <a:ext cx="11469072" cy="1113831"/>
          </a:xfrm>
          <a:prstGeom prst="rect">
            <a:avLst/>
          </a:prstGeom>
        </p:spPr>
        <p:txBody>
          <a:bodyPr lIns="0" tIns="0" rIns="0" bIns="0" rtlCol="0" anchor="t">
            <a:spAutoFit/>
          </a:bodyPr>
          <a:lstStyle/>
          <a:p>
            <a:pPr algn="ctr">
              <a:lnSpc>
                <a:spcPts val="7968"/>
              </a:lnSpc>
            </a:pPr>
            <a:r>
              <a:rPr lang="ar-AE" sz="8953" dirty="0">
                <a:solidFill>
                  <a:srgbClr val="C1272D"/>
                </a:solidFill>
                <a:latin typeface="Sakkal Majalla" panose="02000000000000000000" pitchFamily="2" charset="-78"/>
                <a:ea typeface="Funtastic"/>
                <a:cs typeface="Sakkal Majalla" panose="02000000000000000000" pitchFamily="2" charset="-78"/>
                <a:sym typeface="Funtastic"/>
              </a:rPr>
              <a:t>تطور </a:t>
            </a:r>
            <a:r>
              <a:rPr lang="ar-AE" sz="8953" dirty="0" err="1">
                <a:solidFill>
                  <a:srgbClr val="C1272D"/>
                </a:solidFill>
                <a:latin typeface="Sakkal Majalla" panose="02000000000000000000" pitchFamily="2" charset="-78"/>
                <a:ea typeface="Funtastic"/>
                <a:cs typeface="Sakkal Majalla" panose="02000000000000000000" pitchFamily="2" charset="-78"/>
                <a:sym typeface="Funtastic"/>
              </a:rPr>
              <a:t>الشخصبات</a:t>
            </a:r>
            <a:endParaRPr lang="en-US" sz="8953" dirty="0">
              <a:solidFill>
                <a:srgbClr val="C1272D"/>
              </a:solidFill>
              <a:latin typeface="Sakkal Majalla" panose="02000000000000000000" pitchFamily="2" charset="-78"/>
              <a:ea typeface="Funtastic"/>
              <a:cs typeface="Sakkal Majalla" panose="02000000000000000000" pitchFamily="2" charset="-78"/>
              <a:sym typeface="Funtastic"/>
            </a:endParaRPr>
          </a:p>
        </p:txBody>
      </p:sp>
      <p:sp>
        <p:nvSpPr>
          <p:cNvPr id="6" name="TextBox 6"/>
          <p:cNvSpPr txBox="1"/>
          <p:nvPr/>
        </p:nvSpPr>
        <p:spPr>
          <a:xfrm>
            <a:off x="1577874" y="1866900"/>
            <a:ext cx="14561723" cy="1299971"/>
          </a:xfrm>
          <a:prstGeom prst="rect">
            <a:avLst/>
          </a:prstGeom>
        </p:spPr>
        <p:txBody>
          <a:bodyPr lIns="0" tIns="0" rIns="0" bIns="0" rtlCol="0" anchor="t">
            <a:spAutoFit/>
          </a:bodyPr>
          <a:lstStyle/>
          <a:p>
            <a:pPr algn="ctr">
              <a:lnSpc>
                <a:spcPct val="150000"/>
              </a:lnSpc>
            </a:pPr>
            <a:r>
              <a:rPr lang="ar-AE" sz="2999" b="1" spc="302" dirty="0">
                <a:solidFill>
                  <a:schemeClr val="bg1"/>
                </a:solidFill>
                <a:highlight>
                  <a:srgbClr val="000000"/>
                </a:highlight>
                <a:latin typeface="Sakkal Majalla" panose="02000000000000000000" pitchFamily="2" charset="-78"/>
                <a:ea typeface="Open Sauce"/>
                <a:cs typeface="Sakkal Majalla" panose="02000000000000000000" pitchFamily="2" charset="-78"/>
                <a:sym typeface="Open Sauce"/>
              </a:rPr>
              <a:t>تغيير شخصية فرانك الصغير لجعله طفولي اكثر</a:t>
            </a:r>
            <a:endParaRPr lang="en-US" sz="2999" b="1" spc="302" dirty="0">
              <a:solidFill>
                <a:schemeClr val="bg1"/>
              </a:solidFill>
              <a:highlight>
                <a:srgbClr val="000000"/>
              </a:highlight>
              <a:latin typeface="Sakkal Majalla" panose="02000000000000000000" pitchFamily="2" charset="-78"/>
              <a:ea typeface="Open Sauce"/>
              <a:cs typeface="Sakkal Majalla" panose="02000000000000000000" pitchFamily="2" charset="-78"/>
              <a:sym typeface="Open Sauce"/>
            </a:endParaRPr>
          </a:p>
          <a:p>
            <a:pPr algn="ctr">
              <a:lnSpc>
                <a:spcPct val="150000"/>
              </a:lnSpc>
            </a:pPr>
            <a:r>
              <a:rPr lang="en-US" sz="2999" spc="302" dirty="0">
                <a:solidFill>
                  <a:srgbClr val="000000"/>
                </a:solidFill>
                <a:latin typeface="Open Sauce"/>
                <a:ea typeface="Open Sauce"/>
                <a:cs typeface="Open Sauce"/>
                <a:sym typeface="Open Sauce"/>
              </a:rPr>
              <a:t> </a:t>
            </a:r>
          </a:p>
        </p:txBody>
      </p:sp>
      <p:pic>
        <p:nvPicPr>
          <p:cNvPr id="3" name="Picture 2">
            <a:extLst>
              <a:ext uri="{FF2B5EF4-FFF2-40B4-BE49-F238E27FC236}">
                <a16:creationId xmlns:a16="http://schemas.microsoft.com/office/drawing/2014/main" id="{47D847E9-80E4-48BC-85BF-40D5903B8959}"/>
              </a:ext>
            </a:extLst>
          </p:cNvPr>
          <p:cNvPicPr>
            <a:picLocks noChangeAspect="1"/>
          </p:cNvPicPr>
          <p:nvPr/>
        </p:nvPicPr>
        <p:blipFill>
          <a:blip r:embed="rId4"/>
          <a:stretch>
            <a:fillRect/>
          </a:stretch>
        </p:blipFill>
        <p:spPr>
          <a:xfrm>
            <a:off x="9112102" y="2705100"/>
            <a:ext cx="5481170" cy="7366035"/>
          </a:xfrm>
          <a:prstGeom prst="rect">
            <a:avLst/>
          </a:prstGeom>
        </p:spPr>
      </p:pic>
      <p:pic>
        <p:nvPicPr>
          <p:cNvPr id="4" name="Picture 3">
            <a:extLst>
              <a:ext uri="{FF2B5EF4-FFF2-40B4-BE49-F238E27FC236}">
                <a16:creationId xmlns:a16="http://schemas.microsoft.com/office/drawing/2014/main" id="{C0C89D3F-5AA4-4911-A385-BB8A4B634CE7}"/>
              </a:ext>
            </a:extLst>
          </p:cNvPr>
          <p:cNvPicPr>
            <a:picLocks noChangeAspect="1"/>
          </p:cNvPicPr>
          <p:nvPr/>
        </p:nvPicPr>
        <p:blipFill>
          <a:blip r:embed="rId5"/>
          <a:stretch>
            <a:fillRect/>
          </a:stretch>
        </p:blipFill>
        <p:spPr>
          <a:xfrm>
            <a:off x="2438400" y="2709671"/>
            <a:ext cx="3631918" cy="7577329"/>
          </a:xfrm>
          <a:prstGeom prst="rect">
            <a:avLst/>
          </a:prstGeom>
        </p:spPr>
      </p:pic>
    </p:spTree>
    <p:extLst>
      <p:ext uri="{BB962C8B-B14F-4D97-AF65-F5344CB8AC3E}">
        <p14:creationId xmlns:p14="http://schemas.microsoft.com/office/powerpoint/2010/main" val="526599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1867437" y="1485900"/>
            <a:ext cx="11469072" cy="2051844"/>
          </a:xfrm>
          <a:prstGeom prst="rect">
            <a:avLst/>
          </a:prstGeom>
        </p:spPr>
        <p:txBody>
          <a:bodyPr lIns="0" tIns="0" rIns="0" bIns="0" rtlCol="0" anchor="t">
            <a:spAutoFit/>
          </a:bodyPr>
          <a:lstStyle/>
          <a:p>
            <a:pPr algn="ctr">
              <a:lnSpc>
                <a:spcPts val="7968"/>
              </a:lnSpc>
            </a:pPr>
            <a:r>
              <a:rPr lang="ar-AE" sz="8953" dirty="0">
                <a:solidFill>
                  <a:srgbClr val="C1272D"/>
                </a:solidFill>
                <a:latin typeface="Sakkal Majalla" panose="02000000000000000000" pitchFamily="2" charset="-78"/>
                <a:ea typeface="Funtastic"/>
                <a:cs typeface="Sakkal Majalla" panose="02000000000000000000" pitchFamily="2" charset="-78"/>
                <a:sym typeface="Funtastic"/>
              </a:rPr>
              <a:t>التطورات</a:t>
            </a:r>
            <a:endParaRPr lang="en-US" sz="8953" dirty="0">
              <a:solidFill>
                <a:srgbClr val="C1272D"/>
              </a:solidFill>
              <a:latin typeface="Sakkal Majalla" panose="02000000000000000000" pitchFamily="2" charset="-78"/>
              <a:ea typeface="Funtastic"/>
              <a:cs typeface="Sakkal Majalla" panose="02000000000000000000" pitchFamily="2" charset="-78"/>
              <a:sym typeface="Funtastic"/>
            </a:endParaRPr>
          </a:p>
          <a:p>
            <a:pPr algn="ctr">
              <a:lnSpc>
                <a:spcPts val="7968"/>
              </a:lnSpc>
            </a:pPr>
            <a:endParaRPr lang="en-US" sz="8953" dirty="0">
              <a:solidFill>
                <a:srgbClr val="C1272D"/>
              </a:solidFill>
              <a:latin typeface="Funtastic"/>
              <a:ea typeface="Funtastic"/>
              <a:cs typeface="Funtastic"/>
              <a:sym typeface="Funtastic"/>
            </a:endParaRPr>
          </a:p>
        </p:txBody>
      </p:sp>
      <p:pic>
        <p:nvPicPr>
          <p:cNvPr id="2" name="Picture 1">
            <a:extLst>
              <a:ext uri="{FF2B5EF4-FFF2-40B4-BE49-F238E27FC236}">
                <a16:creationId xmlns:a16="http://schemas.microsoft.com/office/drawing/2014/main" id="{74EE6635-54D5-4EBD-8228-91B5A44E62C3}"/>
              </a:ext>
            </a:extLst>
          </p:cNvPr>
          <p:cNvPicPr>
            <a:picLocks noChangeAspect="1"/>
          </p:cNvPicPr>
          <p:nvPr/>
        </p:nvPicPr>
        <p:blipFill>
          <a:blip r:embed="rId2"/>
          <a:stretch>
            <a:fillRect/>
          </a:stretch>
        </p:blipFill>
        <p:spPr>
          <a:xfrm>
            <a:off x="8746295" y="419100"/>
            <a:ext cx="8235834" cy="10287000"/>
          </a:xfrm>
          <a:prstGeom prst="rect">
            <a:avLst/>
          </a:prstGeom>
        </p:spPr>
      </p:pic>
      <p:sp>
        <p:nvSpPr>
          <p:cNvPr id="4" name="Rectangle 3">
            <a:extLst>
              <a:ext uri="{FF2B5EF4-FFF2-40B4-BE49-F238E27FC236}">
                <a16:creationId xmlns:a16="http://schemas.microsoft.com/office/drawing/2014/main" id="{B9FEAA39-C0DF-463A-90BA-4DFF62DCAAFB}"/>
              </a:ext>
            </a:extLst>
          </p:cNvPr>
          <p:cNvSpPr/>
          <p:nvPr/>
        </p:nvSpPr>
        <p:spPr>
          <a:xfrm>
            <a:off x="990600" y="3871799"/>
            <a:ext cx="6477000" cy="2862322"/>
          </a:xfrm>
          <a:prstGeom prst="rect">
            <a:avLst/>
          </a:prstGeom>
        </p:spPr>
        <p:txBody>
          <a:bodyPr wrap="square">
            <a:spAutoFit/>
          </a:bodyPr>
          <a:lstStyle/>
          <a:p>
            <a:pPr algn="r"/>
            <a:r>
              <a:rPr lang="ar-AE" sz="3600" dirty="0"/>
              <a:t>للتوضيح أن فرانك الأكبر وفرانك الأصغر هما نفس الشخص، حرصت على أن يشتركا في سمة مميزة وواضحة في </a:t>
            </a:r>
            <a:r>
              <a:rPr lang="ar-AE" sz="3600" dirty="0" err="1"/>
              <a:t>الشعر.أضفت</a:t>
            </a:r>
            <a:r>
              <a:rPr lang="ar-AE" sz="3600" dirty="0"/>
              <a:t> أيضًا مشهدًا افتتاحيًا ينظر فيه فرانك إلى صورة من طفولته مع عائلته.</a:t>
            </a:r>
            <a:endParaRPr lang="en-AE" sz="3600" dirty="0"/>
          </a:p>
        </p:txBody>
      </p:sp>
    </p:spTree>
    <p:extLst>
      <p:ext uri="{BB962C8B-B14F-4D97-AF65-F5344CB8AC3E}">
        <p14:creationId xmlns:p14="http://schemas.microsoft.com/office/powerpoint/2010/main" val="2128719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3">
            <a:extLst>
              <a:ext uri="{FF2B5EF4-FFF2-40B4-BE49-F238E27FC236}">
                <a16:creationId xmlns:a16="http://schemas.microsoft.com/office/drawing/2014/main" id="{680816B7-1AA8-40D7-9774-F973624B5D9B}"/>
              </a:ext>
            </a:extLst>
          </p:cNvPr>
          <p:cNvSpPr/>
          <p:nvPr/>
        </p:nvSpPr>
        <p:spPr>
          <a:xfrm>
            <a:off x="8686367"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sp>
        <p:nvSpPr>
          <p:cNvPr id="5" name="TextBox 5"/>
          <p:cNvSpPr txBox="1"/>
          <p:nvPr/>
        </p:nvSpPr>
        <p:spPr>
          <a:xfrm>
            <a:off x="-1867437" y="1485900"/>
            <a:ext cx="11469072" cy="2051844"/>
          </a:xfrm>
          <a:prstGeom prst="rect">
            <a:avLst/>
          </a:prstGeom>
        </p:spPr>
        <p:txBody>
          <a:bodyPr lIns="0" tIns="0" rIns="0" bIns="0" rtlCol="0" anchor="t">
            <a:spAutoFit/>
          </a:bodyPr>
          <a:lstStyle/>
          <a:p>
            <a:pPr algn="ctr">
              <a:lnSpc>
                <a:spcPts val="7968"/>
              </a:lnSpc>
            </a:pPr>
            <a:r>
              <a:rPr lang="en-US" sz="8953" dirty="0">
                <a:solidFill>
                  <a:srgbClr val="C1272D"/>
                </a:solidFill>
                <a:latin typeface="Funtastic"/>
                <a:ea typeface="Funtastic"/>
                <a:cs typeface="Funtastic"/>
                <a:sym typeface="Funtastic"/>
              </a:rPr>
              <a:t>Developments</a:t>
            </a:r>
          </a:p>
          <a:p>
            <a:pPr algn="ctr">
              <a:lnSpc>
                <a:spcPts val="7968"/>
              </a:lnSpc>
            </a:pPr>
            <a:endParaRPr lang="en-US" sz="8953" dirty="0">
              <a:solidFill>
                <a:srgbClr val="C1272D"/>
              </a:solidFill>
              <a:latin typeface="Funtastic"/>
              <a:ea typeface="Funtastic"/>
              <a:cs typeface="Funtastic"/>
              <a:sym typeface="Funtastic"/>
            </a:endParaRPr>
          </a:p>
        </p:txBody>
      </p:sp>
      <p:sp>
        <p:nvSpPr>
          <p:cNvPr id="3" name="Rectangle 2">
            <a:extLst>
              <a:ext uri="{FF2B5EF4-FFF2-40B4-BE49-F238E27FC236}">
                <a16:creationId xmlns:a16="http://schemas.microsoft.com/office/drawing/2014/main" id="{A8C0AA5F-8DB1-4396-AFCB-E3ECC0890483}"/>
              </a:ext>
            </a:extLst>
          </p:cNvPr>
          <p:cNvSpPr/>
          <p:nvPr/>
        </p:nvSpPr>
        <p:spPr>
          <a:xfrm>
            <a:off x="381000" y="3695700"/>
            <a:ext cx="6089227" cy="1077218"/>
          </a:xfrm>
          <a:prstGeom prst="rect">
            <a:avLst/>
          </a:prstGeom>
        </p:spPr>
        <p:txBody>
          <a:bodyPr wrap="square">
            <a:spAutoFit/>
          </a:bodyPr>
          <a:lstStyle/>
          <a:p>
            <a:r>
              <a:rPr lang="ar-AE" sz="3200" dirty="0">
                <a:solidFill>
                  <a:schemeClr val="bg1"/>
                </a:solidFill>
                <a:highlight>
                  <a:srgbClr val="000000"/>
                </a:highlight>
              </a:rPr>
              <a:t>تقليل الظل و التفاصيل لجعل الشخصية اسهل بالتحريك</a:t>
            </a:r>
            <a:endParaRPr lang="ar-AE" sz="3200" dirty="0">
              <a:highlight>
                <a:srgbClr val="000000"/>
              </a:highlight>
            </a:endParaRPr>
          </a:p>
        </p:txBody>
      </p:sp>
      <p:pic>
        <p:nvPicPr>
          <p:cNvPr id="4" name="Picture 3">
            <a:extLst>
              <a:ext uri="{FF2B5EF4-FFF2-40B4-BE49-F238E27FC236}">
                <a16:creationId xmlns:a16="http://schemas.microsoft.com/office/drawing/2014/main" id="{32A7ECC5-5FD0-43BB-8C46-D329439ABD57}"/>
              </a:ext>
            </a:extLst>
          </p:cNvPr>
          <p:cNvPicPr>
            <a:picLocks noChangeAspect="1"/>
          </p:cNvPicPr>
          <p:nvPr/>
        </p:nvPicPr>
        <p:blipFill rotWithShape="1">
          <a:blip r:embed="rId4"/>
          <a:srcRect l="25000" r="20312"/>
          <a:stretch/>
        </p:blipFill>
        <p:spPr>
          <a:xfrm>
            <a:off x="7753497" y="469604"/>
            <a:ext cx="4765493" cy="10287001"/>
          </a:xfrm>
          <a:prstGeom prst="rect">
            <a:avLst/>
          </a:prstGeom>
        </p:spPr>
      </p:pic>
      <p:pic>
        <p:nvPicPr>
          <p:cNvPr id="6" name="Picture 5">
            <a:extLst>
              <a:ext uri="{FF2B5EF4-FFF2-40B4-BE49-F238E27FC236}">
                <a16:creationId xmlns:a16="http://schemas.microsoft.com/office/drawing/2014/main" id="{1E382995-FEF2-48A4-A4C0-C3AB4CA5B4DE}"/>
              </a:ext>
            </a:extLst>
          </p:cNvPr>
          <p:cNvPicPr>
            <a:picLocks noChangeAspect="1"/>
          </p:cNvPicPr>
          <p:nvPr/>
        </p:nvPicPr>
        <p:blipFill>
          <a:blip r:embed="rId5"/>
          <a:stretch>
            <a:fillRect/>
          </a:stretch>
        </p:blipFill>
        <p:spPr>
          <a:xfrm>
            <a:off x="12823768" y="495300"/>
            <a:ext cx="4274645" cy="10287000"/>
          </a:xfrm>
          <a:prstGeom prst="rect">
            <a:avLst/>
          </a:prstGeom>
        </p:spPr>
      </p:pic>
    </p:spTree>
    <p:extLst>
      <p:ext uri="{BB962C8B-B14F-4D97-AF65-F5344CB8AC3E}">
        <p14:creationId xmlns:p14="http://schemas.microsoft.com/office/powerpoint/2010/main" val="2930490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3505200" y="1028700"/>
            <a:ext cx="11469072" cy="1025922"/>
          </a:xfrm>
          <a:prstGeom prst="rect">
            <a:avLst/>
          </a:prstGeom>
        </p:spPr>
        <p:txBody>
          <a:bodyPr lIns="0" tIns="0" rIns="0" bIns="0" rtlCol="0" anchor="t">
            <a:spAutoFit/>
          </a:bodyPr>
          <a:lstStyle/>
          <a:p>
            <a:pPr algn="ctr">
              <a:lnSpc>
                <a:spcPts val="7968"/>
              </a:lnSpc>
            </a:pPr>
            <a:r>
              <a:rPr lang="en-US" sz="8953" dirty="0">
                <a:solidFill>
                  <a:srgbClr val="C1272D"/>
                </a:solidFill>
                <a:latin typeface="Funtastic"/>
                <a:ea typeface="Funtastic"/>
                <a:cs typeface="Funtastic"/>
                <a:sym typeface="Funtastic"/>
              </a:rPr>
              <a:t>Final vision </a:t>
            </a:r>
          </a:p>
        </p:txBody>
      </p:sp>
      <p:sp>
        <p:nvSpPr>
          <p:cNvPr id="6" name="TextBox 6"/>
          <p:cNvSpPr txBox="1"/>
          <p:nvPr/>
        </p:nvSpPr>
        <p:spPr>
          <a:xfrm>
            <a:off x="-533400" y="3467100"/>
            <a:ext cx="18211800" cy="3108480"/>
          </a:xfrm>
          <a:prstGeom prst="rect">
            <a:avLst/>
          </a:prstGeom>
        </p:spPr>
        <p:txBody>
          <a:bodyPr wrap="square" lIns="0" tIns="0" rIns="0" bIns="0" rtlCol="0" anchor="t">
            <a:spAutoFit/>
          </a:bodyPr>
          <a:lstStyle/>
          <a:p>
            <a:pPr algn="r">
              <a:buFont typeface="Arial" panose="020B0604020202020204" pitchFamily="34" charset="0"/>
              <a:buChar char="•"/>
            </a:pPr>
            <a:r>
              <a:rPr lang="ar-AE" sz="3200" dirty="0"/>
              <a:t>فيلم </a:t>
            </a:r>
            <a:r>
              <a:rPr lang="ar-AE" sz="3200" dirty="0" err="1"/>
              <a:t>أنيميشن</a:t>
            </a:r>
            <a:r>
              <a:rPr lang="ar-AE" sz="3200" dirty="0"/>
              <a:t> قصير ثنائي الأبعاد مدته دقيقة ونصف، صامت ويعتمد على الموسيقى والمشاعر في السرد. </a:t>
            </a:r>
          </a:p>
          <a:p>
            <a:pPr algn="r">
              <a:buFont typeface="Arial" panose="020B0604020202020204" pitchFamily="34" charset="0"/>
              <a:buChar char="•"/>
            </a:pPr>
            <a:r>
              <a:rPr lang="ar-AE" sz="3200" dirty="0"/>
              <a:t>تباين بصري قوي باستخدام ألوان محدودة لخلق تأثير رمزي ومعنوي واضح. </a:t>
            </a:r>
          </a:p>
          <a:p>
            <a:pPr algn="r">
              <a:buFont typeface="Arial" panose="020B0604020202020204" pitchFamily="34" charset="0"/>
              <a:buChar char="•"/>
            </a:pPr>
            <a:r>
              <a:rPr lang="ar-AE" sz="3200" dirty="0"/>
              <a:t>حركات بطيئة وثقيلة قليلًا لتعكس الثقل العاطفي الذي يعيشه البطل. </a:t>
            </a:r>
          </a:p>
          <a:p>
            <a:pPr algn="r">
              <a:buFont typeface="Arial" panose="020B0604020202020204" pitchFamily="34" charset="0"/>
              <a:buChar char="•"/>
            </a:pPr>
            <a:r>
              <a:rPr lang="ar-AE" sz="3200" dirty="0"/>
              <a:t>سرد واضح بدون أي حوار، يعتمد بالكامل على العناصر البصرية والإيقاع في إيصال القصة. </a:t>
            </a:r>
          </a:p>
          <a:p>
            <a:pPr algn="r">
              <a:buFont typeface="Arial" panose="020B0604020202020204" pitchFamily="34" charset="0"/>
              <a:buChar char="•"/>
            </a:pPr>
            <a:r>
              <a:rPr lang="ar-AE" sz="3200" dirty="0"/>
              <a:t>لحظة نهائية مؤثرة يشعر فيها المشاهد بأن التحرر العاطفي كان مستحقًا وصادقًا. </a:t>
            </a:r>
          </a:p>
          <a:p>
            <a:pPr algn="r">
              <a:lnSpc>
                <a:spcPts val="5789"/>
              </a:lnSpc>
            </a:pPr>
            <a:r>
              <a:rPr lang="en-US" sz="2999" spc="302" dirty="0">
                <a:solidFill>
                  <a:schemeClr val="bg1"/>
                </a:solidFill>
                <a:highlight>
                  <a:srgbClr val="000000"/>
                </a:highlight>
                <a:latin typeface="Open Sauce"/>
                <a:ea typeface="Open Sauce"/>
                <a:cs typeface="Open Sauce"/>
                <a:sym typeface="Open Sauce"/>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3">
            <a:extLst>
              <a:ext uri="{FF2B5EF4-FFF2-40B4-BE49-F238E27FC236}">
                <a16:creationId xmlns:a16="http://schemas.microsoft.com/office/drawing/2014/main" id="{495F50B6-CD58-4283-8E6F-E60DD515F2C2}"/>
              </a:ext>
            </a:extLst>
          </p:cNvPr>
          <p:cNvSpPr/>
          <p:nvPr/>
        </p:nvSpPr>
        <p:spPr>
          <a:xfrm flipH="1">
            <a:off x="-1008949"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sp>
        <p:nvSpPr>
          <p:cNvPr id="3" name="Freeform 3"/>
          <p:cNvSpPr/>
          <p:nvPr/>
        </p:nvSpPr>
        <p:spPr>
          <a:xfrm>
            <a:off x="8686367"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pic>
        <p:nvPicPr>
          <p:cNvPr id="9" name="Picture 8" descr="A cartoon of a clown holding a box&#10;&#10;Description automatically generated">
            <a:extLst>
              <a:ext uri="{FF2B5EF4-FFF2-40B4-BE49-F238E27FC236}">
                <a16:creationId xmlns:a16="http://schemas.microsoft.com/office/drawing/2014/main" id="{7196B1C9-A2A9-454D-9A0E-D34FD7432143}"/>
              </a:ext>
            </a:extLst>
          </p:cNvPr>
          <p:cNvPicPr>
            <a:picLocks noChangeAspect="1"/>
          </p:cNvPicPr>
          <p:nvPr/>
        </p:nvPicPr>
        <p:blipFill>
          <a:blip r:embed="rId4">
            <a:biLevel thresh="50000"/>
            <a:extLst>
              <a:ext uri="{BEBA8EAE-BF5A-486C-A8C5-ECC9F3942E4B}">
                <a14:imgProps xmlns:a14="http://schemas.microsoft.com/office/drawing/2010/main">
                  <a14:imgLayer r:embed="rId5">
                    <a14:imgEffect>
                      <a14:backgroundRemoval t="7352" b="94860" l="9894" r="92478">
                        <a14:foregroundMark x1="51758" y1="15290" x2="55683" y2="15420"/>
                        <a14:foregroundMark x1="46280" y1="94990" x2="48242" y2="90241"/>
                        <a14:foregroundMark x1="65249" y1="93689" x2="67048" y2="93103"/>
                        <a14:foregroundMark x1="73917" y1="94470" x2="73917" y2="94470"/>
                        <a14:foregroundMark x1="40965" y1="94405" x2="40965" y2="94405"/>
                        <a14:foregroundMark x1="61406" y1="15485" x2="59853" y2="13403"/>
                        <a14:foregroundMark x1="61488" y1="20690" x2="61488" y2="20690"/>
                        <a14:foregroundMark x1="44960" y1="53546" x2="45298" y2="53806"/>
                        <a14:foregroundMark x1="45298" y1="53806" x2="56500" y2="56604"/>
                        <a14:foregroundMark x1="56500" y1="56604" x2="66977" y2="55418"/>
                        <a14:foregroundMark x1="76575" y1="45587" x2="73586" y2="34827"/>
                        <a14:foregroundMark x1="65535" y1="17884" x2="57073" y2="14574"/>
                        <a14:foregroundMark x1="67401" y1="52348" x2="47424" y2="48471"/>
                        <a14:foregroundMark x1="47424" y1="48471" x2="42191" y2="44893"/>
                        <a14:foregroundMark x1="67945" y1="27196" x2="68273" y2="27360"/>
                        <a14:foregroundMark x1="63778" y1="25114" x2="67294" y2="26871"/>
                        <a14:foregroundMark x1="38027" y1="38154" x2="37858" y2="41314"/>
                        <a14:foregroundMark x1="37858" y1="41314" x2="40638" y2="44567"/>
                        <a14:foregroundMark x1="53557" y1="11971" x2="52984" y2="11451"/>
                        <a14:foregroundMark x1="55192" y1="10475" x2="55192" y2="10475"/>
                        <a14:foregroundMark x1="60589" y1="11061" x2="60589" y2="11061"/>
                        <a14:foregroundMark x1="62878" y1="12297" x2="62878" y2="12297"/>
                        <a14:foregroundMark x1="62878" y1="13142" x2="62878" y2="13142"/>
                        <a14:foregroundMark x1="64268" y1="14964" x2="64268" y2="14964"/>
                        <a14:foregroundMark x1="48814" y1="12947" x2="48814" y2="12947"/>
                        <a14:foregroundMark x1="52249" y1="11126" x2="52576" y2="11321"/>
                        <a14:foregroundMark x1="47670" y1="15290" x2="47997" y2="15224"/>
                        <a14:foregroundMark x1="49223" y1="17502" x2="49223" y2="17437"/>
                        <a14:foregroundMark x1="49632" y1="19714" x2="49632" y2="19649"/>
                        <a14:foregroundMark x1="49714" y1="19388" x2="49959" y2="20039"/>
                        <a14:backgroundMark x1="22813" y1="23032" x2="20605" y2="26025"/>
                        <a14:backgroundMark x1="91087" y1="49057" x2="94767" y2="36435"/>
                        <a14:backgroundMark x1="94767" y1="36435" x2="93949" y2="30319"/>
                        <a14:backgroundMark x1="93949" y1="30319" x2="93704" y2="30059"/>
                        <a14:backgroundMark x1="95012" y1="28172" x2="96239" y2="43982"/>
                        <a14:backgroundMark x1="96239" y1="43982" x2="95912" y2="44763"/>
                        <a14:backgroundMark x1="93295" y1="45283" x2="88635" y2="50098"/>
                        <a14:backgroundMark x1="88635" y1="50098" x2="88962" y2="49642"/>
                        <a14:backgroundMark x1="21995" y1="25244" x2="21096" y2="28237"/>
                        <a14:backgroundMark x1="23957" y1="21991" x2="20932" y2="29473"/>
                        <a14:backgroundMark x1="94522" y1="44307" x2="93132" y2="43722"/>
                        <a14:backgroundMark x1="92805" y1="44893" x2="94603" y2="45153"/>
                        <a14:backgroundMark x1="88798" y1="49382" x2="86182" y2="53416"/>
                        <a14:backgroundMark x1="86182" y1="53416" x2="84710" y2="54522"/>
                        <a14:backgroundMark x1="85037" y1="54327" x2="82666" y2="56213"/>
                        <a14:backgroundMark x1="88471" y1="21535" x2="92723" y2="28692"/>
                        <a14:backgroundMark x1="24612" y1="21601" x2="24203" y2="22121"/>
                        <a14:backgroundMark x1="20523" y1="28692" x2="20769" y2="29538"/>
                        <a14:backgroundMark x1="20523" y1="29603" x2="21259" y2="29343"/>
                        <a14:backgroundMark x1="20850" y1="29343" x2="20523" y2="31360"/>
                        <a14:backgroundMark x1="37939" y1="12036" x2="39738" y2="17176"/>
                        <a14:backgroundMark x1="39738" y1="17176" x2="38675" y2="27391"/>
                        <a14:backgroundMark x1="38675" y1="27391" x2="28700" y2="43006"/>
                        <a14:backgroundMark x1="28700" y1="43006" x2="28536" y2="43852"/>
                        <a14:backgroundMark x1="74571" y1="12817" x2="82993" y2="35003"/>
                        <a14:backgroundMark x1="82993" y1="35003" x2="83892" y2="35589"/>
                        <a14:backgroundMark x1="68684" y1="13923" x2="69501" y2="23552"/>
                        <a14:backgroundMark x1="69501" y1="23552" x2="69665" y2="23422"/>
                        <a14:backgroundMark x1="57482" y1="8458" x2="57482" y2="8458"/>
                        <a14:backgroundMark x1="61488" y1="8979" x2="49223" y2="8588"/>
                        <a14:backgroundMark x1="49223" y1="8588" x2="43990" y2="10475"/>
                        <a14:backgroundMark x1="46038" y1="17704" x2="46607" y2="19714"/>
                        <a14:backgroundMark x1="43990" y1="10475" x2="46026" y2="17664"/>
                        <a14:backgroundMark x1="70319" y1="23813" x2="76860" y2="31100"/>
                        <a14:backgroundMark x1="76860" y1="31100" x2="76778" y2="30904"/>
                        <a14:backgroundMark x1="79477" y1="48861" x2="77760" y2="57775"/>
                        <a14:backgroundMark x1="77760" y1="57775" x2="75797" y2="56539"/>
                        <a14:backgroundMark x1="73998" y1="50488" x2="74325" y2="57970"/>
                        <a14:backgroundMark x1="26656" y1="43591" x2="36631" y2="53416"/>
                        <a14:backgroundMark x1="36631" y1="53416" x2="37122" y2="57905"/>
                        <a14:backgroundMark x1="37122" y1="57905" x2="30989" y2="56539"/>
                        <a14:backgroundMark x1="30989" y1="56539" x2="28863" y2="52570"/>
                        <a14:backgroundMark x1="28863" y1="52570" x2="28536" y2="48081"/>
                        <a14:backgroundMark x1="28536" y1="48081" x2="28782" y2="47495"/>
                        <a14:backgroundMark x1="31971" y1="44632" x2="37858" y2="46714"/>
                        <a14:backgroundMark x1="37858" y1="46714" x2="37939" y2="46324"/>
                        <a14:backgroundMark x1="28945" y1="15875" x2="31235" y2="19779"/>
                        <a14:backgroundMark x1="31235" y1="19779" x2="31398" y2="19453"/>
                        <a14:backgroundMark x1="30989" y1="22837" x2="33606" y2="27001"/>
                        <a14:backgroundMark x1="33606" y1="27001" x2="33606" y2="27001"/>
                        <a14:backgroundMark x1="32052" y1="13533" x2="34505" y2="15940"/>
                        <a14:backgroundMark x1="25102" y1="18933" x2="29109" y2="23617"/>
                        <a14:backgroundMark x1="34751" y1="20950" x2="37449" y2="21991"/>
                        <a14:backgroundMark x1="26738" y1="31880" x2="32134" y2="31750"/>
                        <a14:backgroundMark x1="24039" y1="35979" x2="16680" y2="40208"/>
                        <a14:backgroundMark x1="22567" y1="43591" x2="26329" y2="44242"/>
                        <a14:backgroundMark x1="24775" y1="50943" x2="24775" y2="50943"/>
                        <a14:backgroundMark x1="24775" y1="50943" x2="35487" y2="48081"/>
                        <a14:backgroundMark x1="35487" y1="48081" x2="34424" y2="47820"/>
                        <a14:backgroundMark x1="24693" y1="42355" x2="16926" y2="39818"/>
                        <a14:backgroundMark x1="16926" y1="39818" x2="14718" y2="37345"/>
                        <a14:backgroundMark x1="20687" y1="35003" x2="28209" y2="32791"/>
                        <a14:backgroundMark x1="28209" y1="32791" x2="28291" y2="33182"/>
                        <a14:backgroundMark x1="30008" y1="26805" x2="29027" y2="41770"/>
                        <a14:backgroundMark x1="29027" y1="41770" x2="32298" y2="45673"/>
                        <a14:backgroundMark x1="32298" y1="45673" x2="39657" y2="48146"/>
                        <a14:backgroundMark x1="83320" y1="51464" x2="74080" y2="59532"/>
                        <a14:backgroundMark x1="74080" y1="59532" x2="73262" y2="59466"/>
                        <a14:backgroundMark x1="77351" y1="46584" x2="75552" y2="48406"/>
                        <a14:backgroundMark x1="86509" y1="34743" x2="83729" y2="35914"/>
                        <a14:backgroundMark x1="77269" y1="30904" x2="77596" y2="33051"/>
                        <a14:backgroundMark x1="68929" y1="27001" x2="73508" y2="31425"/>
                        <a14:backgroundMark x1="89452" y1="18998" x2="86590" y2="20560"/>
                        <a14:backgroundMark x1="85609" y1="17632" x2="79395" y2="21340"/>
                        <a14:backgroundMark x1="79395" y1="21340" x2="79395" y2="21340"/>
                        <a14:backgroundMark x1="81766" y1="17306" x2="80049" y2="15810"/>
                        <a14:backgroundMark x1="69419" y1="22642" x2="72200" y2="24008"/>
                        <a14:backgroundMark x1="39657" y1="34678" x2="35977" y2="36500"/>
                        <a14:backgroundMark x1="39248" y1="48406" x2="42110" y2="50683"/>
                        <a14:backgroundMark x1="19297" y1="30319" x2="31971" y2="55693"/>
                        <a14:backgroundMark x1="31971" y1="55693" x2="41292" y2="62199"/>
                        <a14:backgroundMark x1="41292" y1="62199" x2="43254" y2="63045"/>
                        <a14:backgroundMark x1="71872" y1="58881" x2="72527" y2="60898"/>
                        <a14:backgroundMark x1="70891" y1="51984" x2="70809" y2="54392"/>
                        <a14:backgroundMark x1="84791" y1="49967" x2="83892" y2="51724"/>
                        <a14:backgroundMark x1="77187" y1="46324" x2="76942" y2="46389"/>
                        <a14:backgroundMark x1="71872" y1="30839" x2="73262" y2="32596"/>
                        <a14:backgroundMark x1="68111" y1="26871" x2="68111" y2="27196"/>
                        <a14:backgroundMark x1="79640" y1="16721" x2="80948" y2="17762"/>
                        <a14:backgroundMark x1="86182" y1="19519" x2="87408" y2="21275"/>
                        <a14:backgroundMark x1="49141" y1="12232" x2="47670" y2="12752"/>
                        <a14:backgroundMark x1="42600" y1="19779" x2="43581" y2="19974"/>
                        <a14:backgroundMark x1="48242" y1="23227" x2="50777" y2="22902"/>
                        <a14:backgroundMark x1="51594" y1="22446" x2="52984" y2="23878"/>
                        <a14:backgroundMark x1="48896" y1="18803" x2="48896" y2="18803"/>
                        <a14:backgroundMark x1="49690" y1="20101" x2="49796" y2="20560"/>
                        <a14:backgroundMark x1="49060" y1="17372" x2="49535" y2="19430"/>
                        <a14:backgroundMark x1="49387" y1="20299" x2="50204" y2="21470"/>
                        <a14:backgroundMark x1="72527" y1="32466" x2="73262" y2="33507"/>
                        <a14:backgroundMark x1="43173" y1="51269" x2="44399" y2="51919"/>
                        <a14:backgroundMark x1="70319" y1="54066" x2="70482" y2="55563"/>
                        <a14:backgroundMark x1="41374" y1="50553" x2="43990" y2="52375"/>
                        <a14:backgroundMark x1="43827" y1="52375" x2="43827" y2="53546"/>
                        <a14:backgroundMark x1="76860" y1="45673" x2="76206" y2="46975"/>
                        <a14:backgroundMark x1="72772" y1="33247" x2="73917" y2="34678"/>
                        <a14:backgroundMark x1="68029" y1="27651" x2="68438" y2="26805"/>
                        <a14:backgroundMark x1="65004" y1="17892" x2="64841" y2="18282"/>
                        <a14:backgroundMark x1="63490" y1="12297" x2="62469" y2="11256"/>
                        <a14:backgroundMark x1="64318" y1="13142" x2="63490" y2="12297"/>
                        <a14:backgroundMark x1="65658" y1="14509" x2="64318" y2="13142"/>
                        <a14:backgroundMark x1="65740" y1="13468" x2="65658" y2="14444"/>
                        <a14:backgroundMark x1="61488" y1="7938" x2="61406" y2="9239"/>
                      </a14:backgroundRemoval>
                    </a14:imgEffect>
                  </a14:imgLayer>
                </a14:imgProps>
              </a:ext>
              <a:ext uri="{28A0092B-C50C-407E-A947-70E740481C1C}">
                <a14:useLocalDpi xmlns:a14="http://schemas.microsoft.com/office/drawing/2010/main" val="0"/>
              </a:ext>
            </a:extLst>
          </a:blip>
          <a:stretch>
            <a:fillRect/>
          </a:stretch>
        </p:blipFill>
        <p:spPr>
          <a:xfrm>
            <a:off x="3896648" y="0"/>
            <a:ext cx="8904952" cy="11191259"/>
          </a:xfrm>
          <a:prstGeom prst="roundRect">
            <a:avLst>
              <a:gd name="adj" fmla="val 4988"/>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5"/>
          <p:cNvSpPr txBox="1"/>
          <p:nvPr/>
        </p:nvSpPr>
        <p:spPr>
          <a:xfrm>
            <a:off x="1295313" y="5031227"/>
            <a:ext cx="15272205" cy="2618666"/>
          </a:xfrm>
          <a:prstGeom prst="rect">
            <a:avLst/>
          </a:prstGeom>
        </p:spPr>
        <p:txBody>
          <a:bodyPr lIns="0" tIns="0" rIns="0" bIns="0" rtlCol="0" anchor="t">
            <a:spAutoFit/>
          </a:bodyPr>
          <a:lstStyle/>
          <a:p>
            <a:pPr algn="ctr">
              <a:lnSpc>
                <a:spcPts val="23178"/>
              </a:lnSpc>
            </a:pPr>
            <a:r>
              <a:rPr lang="en-US" sz="15100" dirty="0">
                <a:solidFill>
                  <a:srgbClr val="C1272D"/>
                </a:solidFill>
                <a:latin typeface="Funtastic"/>
                <a:ea typeface="Funtastic"/>
                <a:cs typeface="Funtastic"/>
                <a:sym typeface="Funtastic"/>
              </a:rPr>
              <a:t>you</a:t>
            </a:r>
          </a:p>
        </p:txBody>
      </p:sp>
      <p:sp>
        <p:nvSpPr>
          <p:cNvPr id="6" name="TextBox 6"/>
          <p:cNvSpPr txBox="1"/>
          <p:nvPr/>
        </p:nvSpPr>
        <p:spPr>
          <a:xfrm rot="81148">
            <a:off x="1251290" y="2812802"/>
            <a:ext cx="15175908" cy="2898229"/>
          </a:xfrm>
          <a:prstGeom prst="rect">
            <a:avLst/>
          </a:prstGeom>
        </p:spPr>
        <p:txBody>
          <a:bodyPr lIns="0" tIns="0" rIns="0" bIns="0" rtlCol="0" anchor="t">
            <a:spAutoFit/>
          </a:bodyPr>
          <a:lstStyle/>
          <a:p>
            <a:pPr algn="ctr">
              <a:lnSpc>
                <a:spcPts val="22592"/>
              </a:lnSpc>
            </a:pPr>
            <a:r>
              <a:rPr lang="en-US" sz="21200" dirty="0">
                <a:solidFill>
                  <a:srgbClr val="C1272D"/>
                </a:solidFill>
                <a:latin typeface="Funtastic"/>
                <a:ea typeface="Funtastic"/>
                <a:cs typeface="Funtastic"/>
                <a:sym typeface="Funtastic"/>
              </a:rPr>
              <a:t>Thank</a:t>
            </a:r>
          </a:p>
        </p:txBody>
      </p:sp>
    </p:spTree>
    <p:extLst>
      <p:ext uri="{BB962C8B-B14F-4D97-AF65-F5344CB8AC3E}">
        <p14:creationId xmlns:p14="http://schemas.microsoft.com/office/powerpoint/2010/main" val="1278518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3161328" y="1450578"/>
            <a:ext cx="11469072" cy="1025922"/>
          </a:xfrm>
          <a:prstGeom prst="rect">
            <a:avLst/>
          </a:prstGeom>
        </p:spPr>
        <p:txBody>
          <a:bodyPr lIns="0" tIns="0" rIns="0" bIns="0" rtlCol="0" anchor="t">
            <a:spAutoFit/>
          </a:bodyPr>
          <a:lstStyle/>
          <a:p>
            <a:pPr algn="ctr">
              <a:lnSpc>
                <a:spcPts val="7968"/>
              </a:lnSpc>
            </a:pPr>
            <a:r>
              <a:rPr lang="en-US" sz="8953" dirty="0">
                <a:solidFill>
                  <a:srgbClr val="C1272D"/>
                </a:solidFill>
                <a:latin typeface="Funtastic"/>
                <a:ea typeface="Funtastic"/>
                <a:cs typeface="Funtastic"/>
                <a:sym typeface="Funtastic"/>
              </a:rPr>
              <a:t>Visual Direction</a:t>
            </a:r>
          </a:p>
        </p:txBody>
      </p:sp>
      <p:sp>
        <p:nvSpPr>
          <p:cNvPr id="6" name="TextBox 6"/>
          <p:cNvSpPr txBox="1"/>
          <p:nvPr/>
        </p:nvSpPr>
        <p:spPr>
          <a:xfrm>
            <a:off x="1219200" y="4762500"/>
            <a:ext cx="15468600" cy="2154436"/>
          </a:xfrm>
          <a:prstGeom prst="rect">
            <a:avLst/>
          </a:prstGeom>
        </p:spPr>
        <p:txBody>
          <a:bodyPr wrap="square" lIns="0" tIns="0" rIns="0" bIns="0" rtlCol="0" anchor="t">
            <a:spAutoFit/>
          </a:bodyPr>
          <a:lstStyle/>
          <a:p>
            <a:pPr algn="ctr">
              <a:buFont typeface="Arial" panose="020B0604020202020204" pitchFamily="34" charset="0"/>
              <a:buChar char="•"/>
            </a:pPr>
            <a:r>
              <a:rPr lang="ar-AE" sz="2800" dirty="0"/>
              <a:t>سيستخدم </a:t>
            </a:r>
            <a:r>
              <a:rPr lang="ar-AE" sz="2800" dirty="0" err="1"/>
              <a:t>الأنيميشن</a:t>
            </a:r>
            <a:r>
              <a:rPr lang="ar-AE" sz="2800" dirty="0"/>
              <a:t> لوحة ألوان محدودة، تركز بشكل أساسي على الأحمر والأبيض والأسود. </a:t>
            </a:r>
          </a:p>
          <a:p>
            <a:pPr algn="ctr">
              <a:buFont typeface="Arial" panose="020B0604020202020204" pitchFamily="34" charset="0"/>
              <a:buChar char="•"/>
            </a:pPr>
            <a:r>
              <a:rPr lang="ar-AE" sz="2800" dirty="0"/>
              <a:t>البيئات أصبحت شبه مكتملة، لكنني سأقوم بتبسيطها من خلال تقليل التفاصيل والمؤثرات البصرية حتى يبقى التركيز على الشخصية. </a:t>
            </a:r>
          </a:p>
          <a:p>
            <a:pPr algn="ctr">
              <a:buFont typeface="Arial" panose="020B0604020202020204" pitchFamily="34" charset="0"/>
              <a:buChar char="•"/>
            </a:pPr>
            <a:r>
              <a:rPr lang="ar-AE" sz="2800" dirty="0"/>
              <a:t>سيكون أسلوب </a:t>
            </a:r>
            <a:r>
              <a:rPr lang="ar-AE" sz="2800" dirty="0" err="1"/>
              <a:t>الأنيميشن</a:t>
            </a:r>
            <a:r>
              <a:rPr lang="ar-AE" sz="2800" dirty="0"/>
              <a:t> قويًا وتعبيريًا، ولإضافة عمق وثقل عاطفي، ستكون الحركة بطيئة وثقيلة بشكل بسيط. </a:t>
            </a:r>
          </a:p>
          <a:p>
            <a:pPr algn="ctr">
              <a:buFont typeface="Arial" panose="020B0604020202020204" pitchFamily="34" charset="0"/>
              <a:buChar char="•"/>
            </a:pPr>
            <a:r>
              <a:rPr lang="ar-AE" sz="2800" dirty="0"/>
              <a:t>سأستخدم تقنية الـ </a:t>
            </a:r>
            <a:r>
              <a:rPr lang="en-US" sz="2800" dirty="0"/>
              <a:t>rigging </a:t>
            </a:r>
            <a:r>
              <a:rPr lang="ar-AE" sz="2800" dirty="0"/>
              <a:t>في أغلب الحركات، وفي بعض اللقطات أخطط لاستخدام </a:t>
            </a:r>
            <a:r>
              <a:rPr lang="ar-AE" sz="2800" dirty="0" err="1"/>
              <a:t>الأنيميشن</a:t>
            </a:r>
            <a:r>
              <a:rPr lang="ar-AE" sz="2800" dirty="0"/>
              <a:t> إطارًا بإطار (</a:t>
            </a:r>
            <a:r>
              <a:rPr lang="en-US" sz="2800" dirty="0"/>
              <a:t>frame-by-frame). </a:t>
            </a:r>
          </a:p>
          <a:p>
            <a:pPr algn="ctr">
              <a:buFont typeface="Arial" panose="020B0604020202020204" pitchFamily="34" charset="0"/>
              <a:buChar char="•"/>
            </a:pPr>
            <a:r>
              <a:rPr lang="ar-AE" sz="2800" dirty="0"/>
              <a:t>ستتحرك الشخصية بانسجام مع الموسيقى، لأنه لن يكون هناك أي حوار. </a:t>
            </a:r>
          </a:p>
        </p:txBody>
      </p:sp>
      <p:sp>
        <p:nvSpPr>
          <p:cNvPr id="10" name="Rectangle 9">
            <a:extLst>
              <a:ext uri="{FF2B5EF4-FFF2-40B4-BE49-F238E27FC236}">
                <a16:creationId xmlns:a16="http://schemas.microsoft.com/office/drawing/2014/main" id="{2AAD353B-0D2E-4C99-A975-9125A95E108D}"/>
              </a:ext>
            </a:extLst>
          </p:cNvPr>
          <p:cNvSpPr/>
          <p:nvPr/>
        </p:nvSpPr>
        <p:spPr>
          <a:xfrm>
            <a:off x="6637169" y="2431300"/>
            <a:ext cx="4517390" cy="700000"/>
          </a:xfrm>
          <a:prstGeom prst="rect">
            <a:avLst/>
          </a:prstGeom>
        </p:spPr>
        <p:txBody>
          <a:bodyPr wrap="none">
            <a:spAutoFit/>
          </a:bodyPr>
          <a:lstStyle/>
          <a:p>
            <a:pPr lvl="0" algn="ctr">
              <a:lnSpc>
                <a:spcPct val="150000"/>
              </a:lnSpc>
            </a:pPr>
            <a:r>
              <a:rPr lang="en-US" sz="2999" b="1" spc="302" dirty="0">
                <a:solidFill>
                  <a:prstClr val="white"/>
                </a:solidFill>
                <a:highlight>
                  <a:srgbClr val="000000"/>
                </a:highlight>
                <a:latin typeface="Open Sauce"/>
                <a:ea typeface="Open Sauce"/>
                <a:cs typeface="Open Sauce"/>
                <a:sym typeface="Open Sauce"/>
              </a:rPr>
              <a:t>And technical plan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3">
            <a:extLst>
              <a:ext uri="{FF2B5EF4-FFF2-40B4-BE49-F238E27FC236}">
                <a16:creationId xmlns:a16="http://schemas.microsoft.com/office/drawing/2014/main" id="{35FEE4DA-311A-4E9E-86F9-36D04CEDB2B7}"/>
              </a:ext>
            </a:extLst>
          </p:cNvPr>
          <p:cNvSpPr/>
          <p:nvPr/>
        </p:nvSpPr>
        <p:spPr>
          <a:xfrm flipH="1">
            <a:off x="-1008949"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sp>
        <p:nvSpPr>
          <p:cNvPr id="9" name="Freeform 3">
            <a:extLst>
              <a:ext uri="{FF2B5EF4-FFF2-40B4-BE49-F238E27FC236}">
                <a16:creationId xmlns:a16="http://schemas.microsoft.com/office/drawing/2014/main" id="{1597D519-05B8-4C61-987D-CF89F7726585}"/>
              </a:ext>
            </a:extLst>
          </p:cNvPr>
          <p:cNvSpPr/>
          <p:nvPr/>
        </p:nvSpPr>
        <p:spPr>
          <a:xfrm>
            <a:off x="8686367"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pic>
        <p:nvPicPr>
          <p:cNvPr id="2" name="Picture 1">
            <a:extLst>
              <a:ext uri="{FF2B5EF4-FFF2-40B4-BE49-F238E27FC236}">
                <a16:creationId xmlns:a16="http://schemas.microsoft.com/office/drawing/2014/main" id="{9F30A468-B4FC-46AE-B75F-508BC9B3F3C3}"/>
              </a:ext>
            </a:extLst>
          </p:cNvPr>
          <p:cNvPicPr>
            <a:picLocks noChangeAspect="1"/>
          </p:cNvPicPr>
          <p:nvPr/>
        </p:nvPicPr>
        <p:blipFill>
          <a:blip r:embed="rId4"/>
          <a:stretch>
            <a:fillRect/>
          </a:stretch>
        </p:blipFill>
        <p:spPr>
          <a:xfrm>
            <a:off x="228972" y="3361364"/>
            <a:ext cx="8609794" cy="6449699"/>
          </a:xfrm>
          <a:prstGeom prst="rect">
            <a:avLst/>
          </a:prstGeom>
        </p:spPr>
      </p:pic>
      <p:pic>
        <p:nvPicPr>
          <p:cNvPr id="3" name="Picture 2">
            <a:extLst>
              <a:ext uri="{FF2B5EF4-FFF2-40B4-BE49-F238E27FC236}">
                <a16:creationId xmlns:a16="http://schemas.microsoft.com/office/drawing/2014/main" id="{F63BF8BE-2B8A-4192-B74C-0D416F887080}"/>
              </a:ext>
            </a:extLst>
          </p:cNvPr>
          <p:cNvPicPr>
            <a:picLocks noChangeAspect="1"/>
          </p:cNvPicPr>
          <p:nvPr/>
        </p:nvPicPr>
        <p:blipFill>
          <a:blip r:embed="rId5"/>
          <a:stretch>
            <a:fillRect/>
          </a:stretch>
        </p:blipFill>
        <p:spPr>
          <a:xfrm>
            <a:off x="8587603" y="2552700"/>
            <a:ext cx="9143960" cy="2132409"/>
          </a:xfrm>
          <a:prstGeom prst="rect">
            <a:avLst/>
          </a:prstGeom>
        </p:spPr>
      </p:pic>
      <p:pic>
        <p:nvPicPr>
          <p:cNvPr id="4" name="Picture 3">
            <a:extLst>
              <a:ext uri="{FF2B5EF4-FFF2-40B4-BE49-F238E27FC236}">
                <a16:creationId xmlns:a16="http://schemas.microsoft.com/office/drawing/2014/main" id="{87B67D8E-2E6D-4440-B3F6-A2BFFE5CF5F3}"/>
              </a:ext>
            </a:extLst>
          </p:cNvPr>
          <p:cNvPicPr>
            <a:picLocks noChangeAspect="1"/>
          </p:cNvPicPr>
          <p:nvPr/>
        </p:nvPicPr>
        <p:blipFill>
          <a:blip r:embed="rId6"/>
          <a:stretch>
            <a:fillRect/>
          </a:stretch>
        </p:blipFill>
        <p:spPr>
          <a:xfrm>
            <a:off x="14385430" y="4685109"/>
            <a:ext cx="3369170" cy="5125954"/>
          </a:xfrm>
          <a:prstGeom prst="rect">
            <a:avLst/>
          </a:prstGeom>
        </p:spPr>
      </p:pic>
      <p:pic>
        <p:nvPicPr>
          <p:cNvPr id="7" name="Picture 6">
            <a:extLst>
              <a:ext uri="{FF2B5EF4-FFF2-40B4-BE49-F238E27FC236}">
                <a16:creationId xmlns:a16="http://schemas.microsoft.com/office/drawing/2014/main" id="{719EC9AD-61C2-470B-BFAF-3B8F09E55401}"/>
              </a:ext>
            </a:extLst>
          </p:cNvPr>
          <p:cNvPicPr>
            <a:picLocks noChangeAspect="1"/>
          </p:cNvPicPr>
          <p:nvPr/>
        </p:nvPicPr>
        <p:blipFill>
          <a:blip r:embed="rId7"/>
          <a:stretch>
            <a:fillRect/>
          </a:stretch>
        </p:blipFill>
        <p:spPr>
          <a:xfrm>
            <a:off x="9010239" y="4532709"/>
            <a:ext cx="5006122" cy="5909769"/>
          </a:xfrm>
          <a:prstGeom prst="rect">
            <a:avLst/>
          </a:prstGeom>
        </p:spPr>
      </p:pic>
    </p:spTree>
    <p:extLst>
      <p:ext uri="{BB962C8B-B14F-4D97-AF65-F5344CB8AC3E}">
        <p14:creationId xmlns:p14="http://schemas.microsoft.com/office/powerpoint/2010/main" val="1314941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3124200" y="800100"/>
            <a:ext cx="11469072" cy="1025922"/>
          </a:xfrm>
          <a:prstGeom prst="rect">
            <a:avLst/>
          </a:prstGeom>
        </p:spPr>
        <p:txBody>
          <a:bodyPr lIns="0" tIns="0" rIns="0" bIns="0" rtlCol="0" anchor="t">
            <a:spAutoFit/>
          </a:bodyPr>
          <a:lstStyle/>
          <a:p>
            <a:pPr algn="ctr">
              <a:lnSpc>
                <a:spcPts val="7968"/>
              </a:lnSpc>
            </a:pPr>
            <a:r>
              <a:rPr lang="en-US" sz="8953" dirty="0">
                <a:solidFill>
                  <a:srgbClr val="C1272D"/>
                </a:solidFill>
                <a:latin typeface="Funtastic"/>
                <a:ea typeface="Funtastic"/>
                <a:cs typeface="Funtastic"/>
                <a:sym typeface="Funtastic"/>
              </a:rPr>
              <a:t>Narrative </a:t>
            </a:r>
          </a:p>
        </p:txBody>
      </p:sp>
      <p:sp>
        <p:nvSpPr>
          <p:cNvPr id="6" name="TextBox 6"/>
          <p:cNvSpPr txBox="1"/>
          <p:nvPr/>
        </p:nvSpPr>
        <p:spPr>
          <a:xfrm>
            <a:off x="1295400" y="3467100"/>
            <a:ext cx="15849600" cy="3447098"/>
          </a:xfrm>
          <a:prstGeom prst="rect">
            <a:avLst/>
          </a:prstGeom>
        </p:spPr>
        <p:txBody>
          <a:bodyPr wrap="square" lIns="0" tIns="0" rIns="0" bIns="0" rtlCol="0" anchor="t">
            <a:spAutoFit/>
          </a:bodyPr>
          <a:lstStyle/>
          <a:p>
            <a:pPr algn="r"/>
            <a:r>
              <a:rPr lang="ar-AE" sz="3200" b="1" dirty="0"/>
              <a:t>المقدمة: "صورة"</a:t>
            </a:r>
            <a:endParaRPr lang="ar-AE" sz="3200" dirty="0"/>
          </a:p>
          <a:p>
            <a:pPr algn="r"/>
            <a:r>
              <a:rPr lang="ar-AE" sz="3200" dirty="0"/>
              <a:t>تضاء أضواء المسرح تدريجيًا. يقف فرانك وحده في منتصف المسرح، مستعدًا بالفعل لبدء العرض.</a:t>
            </a:r>
          </a:p>
          <a:p>
            <a:pPr algn="r"/>
            <a:r>
              <a:rPr lang="ar-AE" sz="3200" dirty="0"/>
              <a:t>في يديه يحمل صورة عائلية قديمة. تُظهر الصورة فرانك عندما كان طفلًا مع والدته ووالده وأخته، والجميع يبتسم. يبدو فرانك الصغير خفيف الروح ومليئًا بالحياة.</a:t>
            </a:r>
          </a:p>
          <a:p>
            <a:pPr algn="r"/>
            <a:r>
              <a:rPr lang="ar-AE" sz="3200" dirty="0"/>
              <a:t>للحظة، يحدق فرانك في الصورة بدلًا من النظر إلى الجمهور. ملامحه هادئة، لكن عينيه تحملان ثقلًا صامتًا. ينظر إلى نسخته الطفولية وكأنه يتذكر شيئًا بعيدًا.</a:t>
            </a:r>
          </a:p>
          <a:p>
            <a:pPr algn="r"/>
            <a:r>
              <a:rPr lang="ar-AE" sz="3200" dirty="0"/>
              <a:t>الجمهور ينتظر. يطوي فرانك الصورة ببطء ويضعها في جيبه. ثم يرفع رأسه، يأخذ نفسًا عميقًا، ويبدأ عرض الدمى.</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F961FB-C967-425D-A202-CC20E38133EB}"/>
              </a:ext>
            </a:extLst>
          </p:cNvPr>
          <p:cNvSpPr/>
          <p:nvPr/>
        </p:nvSpPr>
        <p:spPr>
          <a:xfrm>
            <a:off x="-1" y="-18607"/>
            <a:ext cx="18288001" cy="102870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AE"/>
          </a:p>
        </p:txBody>
      </p:sp>
      <p:sp>
        <p:nvSpPr>
          <p:cNvPr id="5" name="TextBox 5"/>
          <p:cNvSpPr txBox="1"/>
          <p:nvPr/>
        </p:nvSpPr>
        <p:spPr>
          <a:xfrm>
            <a:off x="3523763" y="774506"/>
            <a:ext cx="11469072" cy="1025922"/>
          </a:xfrm>
          <a:prstGeom prst="rect">
            <a:avLst/>
          </a:prstGeom>
        </p:spPr>
        <p:txBody>
          <a:bodyPr lIns="0" tIns="0" rIns="0" bIns="0" rtlCol="0" anchor="t">
            <a:spAutoFit/>
          </a:bodyPr>
          <a:lstStyle/>
          <a:p>
            <a:pPr algn="ctr">
              <a:lnSpc>
                <a:spcPts val="7968"/>
              </a:lnSpc>
            </a:pPr>
            <a:r>
              <a:rPr lang="en-US" sz="8953" dirty="0">
                <a:solidFill>
                  <a:srgbClr val="C1272D"/>
                </a:solidFill>
                <a:latin typeface="Funtastic"/>
                <a:ea typeface="Funtastic"/>
                <a:cs typeface="Funtastic"/>
                <a:sym typeface="Funtastic"/>
              </a:rPr>
              <a:t>Narrative </a:t>
            </a:r>
          </a:p>
        </p:txBody>
      </p:sp>
      <p:sp>
        <p:nvSpPr>
          <p:cNvPr id="6" name="TextBox 6"/>
          <p:cNvSpPr txBox="1"/>
          <p:nvPr/>
        </p:nvSpPr>
        <p:spPr>
          <a:xfrm>
            <a:off x="533400" y="1943100"/>
            <a:ext cx="17449799" cy="4831707"/>
          </a:xfrm>
          <a:prstGeom prst="rect">
            <a:avLst/>
          </a:prstGeom>
        </p:spPr>
        <p:txBody>
          <a:bodyPr wrap="square" lIns="0" tIns="0" rIns="0" bIns="0" rtlCol="0" anchor="t">
            <a:spAutoFit/>
          </a:bodyPr>
          <a:lstStyle/>
          <a:p>
            <a:pPr algn="ctr">
              <a:lnSpc>
                <a:spcPct val="150000"/>
              </a:lnSpc>
            </a:pPr>
            <a:r>
              <a:rPr lang="en-US" sz="2999" b="1" spc="302" dirty="0">
                <a:solidFill>
                  <a:schemeClr val="bg1"/>
                </a:solidFill>
                <a:highlight>
                  <a:srgbClr val="000000"/>
                </a:highlight>
                <a:latin typeface="Open Sauce"/>
                <a:ea typeface="Open Sauce"/>
                <a:cs typeface="Open Sauce"/>
                <a:sym typeface="Open Sauce"/>
              </a:rPr>
              <a:t>Middle</a:t>
            </a:r>
          </a:p>
          <a:p>
            <a:pPr algn="r">
              <a:lnSpc>
                <a:spcPct val="150000"/>
              </a:lnSpc>
            </a:pPr>
            <a:endParaRPr lang="en-US" sz="2999" b="1" spc="302" dirty="0">
              <a:solidFill>
                <a:schemeClr val="bg1"/>
              </a:solidFill>
              <a:highlight>
                <a:srgbClr val="000000"/>
              </a:highlight>
              <a:latin typeface="Open Sauce"/>
              <a:ea typeface="Open Sauce"/>
              <a:cs typeface="Open Sauce"/>
              <a:sym typeface="Open Sauce"/>
            </a:endParaRPr>
          </a:p>
          <a:p>
            <a:pPr algn="r"/>
            <a:r>
              <a:rPr lang="ar-AE" sz="2800" b="1" dirty="0"/>
              <a:t>المشهد 1: بداية العرض</a:t>
            </a:r>
            <a:br>
              <a:rPr lang="ar-AE" sz="2800" dirty="0"/>
            </a:br>
            <a:r>
              <a:rPr lang="ar-AE" sz="2800" dirty="0"/>
              <a:t>تبدأ القصة مع الشخصية الرئيسية، فرانك، وهو رجل هادئ يخفي ألمًا عميقًا خلف عينيه. طريقته الوحيدة للتعبير عن نفسه هي من خلال عروض الدمى التي يقدمها في السيرك. وحتى أثناء العروض، عندما يبدو على وجهه الحماس والطاقة، تكشف عيناه عن شيء أثقل، وكأنه فقد شغفه.</a:t>
            </a:r>
          </a:p>
          <a:p>
            <a:pPr algn="r"/>
            <a:r>
              <a:rPr lang="ar-AE" sz="2800" b="1" dirty="0"/>
              <a:t>المشهد 2: العرض</a:t>
            </a:r>
            <a:br>
              <a:rPr lang="ar-AE" sz="2800" dirty="0"/>
            </a:br>
            <a:r>
              <a:rPr lang="ar-AE" sz="2800" dirty="0"/>
              <a:t>يبدأ فرانك عرضه المعتاد للدمى، مندمجًا بالكامل في الأداء. الدمى، المستوحاة من </a:t>
            </a:r>
            <a:r>
              <a:rPr lang="en-US" sz="2800" i="1" dirty="0"/>
              <a:t>The Little Prince</a:t>
            </a:r>
            <a:r>
              <a:rPr lang="en-US" sz="2800" dirty="0"/>
              <a:t> (</a:t>
            </a:r>
            <a:r>
              <a:rPr lang="ar-AE" sz="2800" dirty="0"/>
              <a:t>وتحديدًا مشهد الثعبان الذي ابتلع الفيل)، تتحرك بسلاسة بين يديه. كل شيء يبدو مألوفًا وتحت السيطرة.</a:t>
            </a:r>
          </a:p>
          <a:p>
            <a:pPr algn="r"/>
            <a:r>
              <a:rPr lang="ar-AE" sz="2800" b="1" dirty="0"/>
              <a:t>المشهد 3: الاضطراب</a:t>
            </a:r>
            <a:br>
              <a:rPr lang="ar-AE" sz="2800" dirty="0"/>
            </a:br>
            <a:r>
              <a:rPr lang="ar-AE" sz="2800" dirty="0"/>
              <a:t>فجأة، يمر طفل صغير خلفه ويتعثر، مما يكسر تركيز فرانك. يلتفت فرانك إليه بانزعاج.</a:t>
            </a:r>
          </a:p>
        </p:txBody>
      </p:sp>
    </p:spTree>
    <p:extLst>
      <p:ext uri="{BB962C8B-B14F-4D97-AF65-F5344CB8AC3E}">
        <p14:creationId xmlns:p14="http://schemas.microsoft.com/office/powerpoint/2010/main" val="3122731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F961FB-C967-425D-A202-CC20E38133EB}"/>
              </a:ext>
            </a:extLst>
          </p:cNvPr>
          <p:cNvSpPr/>
          <p:nvPr/>
        </p:nvSpPr>
        <p:spPr>
          <a:xfrm>
            <a:off x="0" y="0"/>
            <a:ext cx="18288000" cy="102870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AE"/>
          </a:p>
        </p:txBody>
      </p:sp>
      <p:sp>
        <p:nvSpPr>
          <p:cNvPr id="5" name="TextBox 5"/>
          <p:cNvSpPr txBox="1"/>
          <p:nvPr/>
        </p:nvSpPr>
        <p:spPr>
          <a:xfrm>
            <a:off x="3142763" y="723900"/>
            <a:ext cx="11469072" cy="1025922"/>
          </a:xfrm>
          <a:prstGeom prst="rect">
            <a:avLst/>
          </a:prstGeom>
        </p:spPr>
        <p:txBody>
          <a:bodyPr lIns="0" tIns="0" rIns="0" bIns="0" rtlCol="0" anchor="t">
            <a:spAutoFit/>
          </a:bodyPr>
          <a:lstStyle/>
          <a:p>
            <a:pPr algn="ctr">
              <a:lnSpc>
                <a:spcPts val="7968"/>
              </a:lnSpc>
            </a:pPr>
            <a:r>
              <a:rPr lang="en-US" sz="8953" dirty="0">
                <a:solidFill>
                  <a:srgbClr val="C1272D"/>
                </a:solidFill>
                <a:latin typeface="Funtastic"/>
                <a:ea typeface="Funtastic"/>
                <a:cs typeface="Funtastic"/>
                <a:sym typeface="Funtastic"/>
              </a:rPr>
              <a:t>Narrative </a:t>
            </a:r>
          </a:p>
        </p:txBody>
      </p:sp>
      <p:sp>
        <p:nvSpPr>
          <p:cNvPr id="6" name="TextBox 6"/>
          <p:cNvSpPr txBox="1"/>
          <p:nvPr/>
        </p:nvSpPr>
        <p:spPr>
          <a:xfrm>
            <a:off x="914400" y="2857500"/>
            <a:ext cx="16535400" cy="6894195"/>
          </a:xfrm>
          <a:prstGeom prst="rect">
            <a:avLst/>
          </a:prstGeom>
        </p:spPr>
        <p:txBody>
          <a:bodyPr wrap="square" lIns="0" tIns="0" rIns="0" bIns="0" rtlCol="0" anchor="t">
            <a:spAutoFit/>
          </a:bodyPr>
          <a:lstStyle/>
          <a:p>
            <a:pPr algn="r"/>
            <a:r>
              <a:rPr lang="ar-AE" sz="3200" b="1" dirty="0"/>
              <a:t>المشهد 4: التشابك</a:t>
            </a:r>
            <a:br>
              <a:rPr lang="ar-AE" sz="3200" dirty="0"/>
            </a:br>
            <a:r>
              <a:rPr lang="ar-AE" sz="3200" dirty="0"/>
              <a:t>في البداية، لا يكون وجه الطفل واضحًا. يكون عالقًا في الخيوط المتصلة بفرانك. يُصاب فرانك بالصدمة والذعر. يحاول بشكل يائس قطع الخيوط، لكن كلما شدها، أصبحت الدمى أقوى وتتحرك بطريقة مقلقة.</a:t>
            </a:r>
          </a:p>
          <a:p>
            <a:pPr algn="r"/>
            <a:r>
              <a:rPr lang="ar-AE" sz="3200" b="1" dirty="0"/>
              <a:t>المشهد 5: الانهيار</a:t>
            </a:r>
            <a:br>
              <a:rPr lang="ar-AE" sz="3200" dirty="0"/>
            </a:br>
            <a:r>
              <a:rPr lang="ar-AE" sz="3200" dirty="0"/>
              <a:t>يستمر فرانك في محاولة قطع الخيوط مرارًا وتكرارًا، لكن لا شيء ينجح. يزداد خوفه وتتراكم إحباطاته إلى أن ينهار على الأرض، مرهقًا ومستسلمًا.</a:t>
            </a:r>
          </a:p>
          <a:p>
            <a:pPr algn="r"/>
            <a:r>
              <a:rPr lang="ar-AE" sz="3200" b="1" dirty="0"/>
              <a:t>المشهد 6: الاكتشاف</a:t>
            </a:r>
            <a:br>
              <a:rPr lang="ar-AE" sz="3200" dirty="0"/>
            </a:br>
            <a:r>
              <a:rPr lang="ar-AE" sz="3200" dirty="0"/>
              <a:t>عندما يرفع فرانك رأسه، يرى الطفل بوضوح للمرة الأولى. يكتشف أنه نسخة أصغر منه، تبدو أكثر سعادة وحرية.</a:t>
            </a:r>
          </a:p>
          <a:p>
            <a:pPr algn="r"/>
            <a:r>
              <a:rPr lang="ar-AE" sz="3200" b="1" dirty="0"/>
              <a:t>المشهد 7: التحرر</a:t>
            </a:r>
            <a:br>
              <a:rPr lang="ar-AE" sz="3200" dirty="0"/>
            </a:br>
            <a:r>
              <a:rPr lang="ar-AE" sz="3200" dirty="0"/>
              <a:t>يمد فرانك الصغير يده بلطف، ويمسك بيد فرانك الأكبر، ثم يقطع الخيط الأساسي الذي كان يقيّده. تسقط الخيوط والدمى على الأرض.</a:t>
            </a:r>
          </a:p>
          <a:p>
            <a:pPr algn="r"/>
            <a:r>
              <a:rPr lang="ar-AE" sz="3200" b="1" dirty="0"/>
              <a:t>المشهد 8: النهاية</a:t>
            </a:r>
            <a:br>
              <a:rPr lang="ar-AE" sz="3200" dirty="0"/>
            </a:br>
            <a:r>
              <a:rPr lang="ar-AE" sz="3200" dirty="0"/>
              <a:t>ينهض فرانك أخيرًا وقد تحرر من قيوده، ثم يغادر المسرح مع نسخته الأصغر، تاركين الخيوط المتشابكة خلفهما.</a:t>
            </a:r>
          </a:p>
          <a:p>
            <a:pPr algn="r"/>
            <a:endParaRPr lang="ar-AE" sz="3200" dirty="0"/>
          </a:p>
        </p:txBody>
      </p:sp>
    </p:spTree>
    <p:extLst>
      <p:ext uri="{BB962C8B-B14F-4D97-AF65-F5344CB8AC3E}">
        <p14:creationId xmlns:p14="http://schemas.microsoft.com/office/powerpoint/2010/main" val="3064508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3">
            <a:extLst>
              <a:ext uri="{FF2B5EF4-FFF2-40B4-BE49-F238E27FC236}">
                <a16:creationId xmlns:a16="http://schemas.microsoft.com/office/drawing/2014/main" id="{1243EA19-69DE-4D99-88CF-53FD327DAEBA}"/>
              </a:ext>
            </a:extLst>
          </p:cNvPr>
          <p:cNvSpPr/>
          <p:nvPr/>
        </p:nvSpPr>
        <p:spPr>
          <a:xfrm flipH="1">
            <a:off x="-1008949"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txBody>
          <a:bodyPr/>
          <a:lstStyle/>
          <a:p>
            <a:endParaRPr lang="en-AE" dirty="0"/>
          </a:p>
        </p:txBody>
      </p:sp>
      <p:sp>
        <p:nvSpPr>
          <p:cNvPr id="9" name="Freeform 3">
            <a:extLst>
              <a:ext uri="{FF2B5EF4-FFF2-40B4-BE49-F238E27FC236}">
                <a16:creationId xmlns:a16="http://schemas.microsoft.com/office/drawing/2014/main" id="{680816B7-1AA8-40D7-9774-F973624B5D9B}"/>
              </a:ext>
            </a:extLst>
          </p:cNvPr>
          <p:cNvSpPr/>
          <p:nvPr/>
        </p:nvSpPr>
        <p:spPr>
          <a:xfrm>
            <a:off x="8686367"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sp>
        <p:nvSpPr>
          <p:cNvPr id="5" name="TextBox 5"/>
          <p:cNvSpPr txBox="1"/>
          <p:nvPr/>
        </p:nvSpPr>
        <p:spPr>
          <a:xfrm>
            <a:off x="3237528" y="383778"/>
            <a:ext cx="11469072" cy="1025922"/>
          </a:xfrm>
          <a:prstGeom prst="rect">
            <a:avLst/>
          </a:prstGeom>
        </p:spPr>
        <p:txBody>
          <a:bodyPr lIns="0" tIns="0" rIns="0" bIns="0" rtlCol="0" anchor="t">
            <a:spAutoFit/>
          </a:bodyPr>
          <a:lstStyle/>
          <a:p>
            <a:pPr algn="ctr">
              <a:lnSpc>
                <a:spcPts val="7968"/>
              </a:lnSpc>
            </a:pPr>
            <a:r>
              <a:rPr lang="en-US" sz="8953" dirty="0">
                <a:solidFill>
                  <a:srgbClr val="C1272D"/>
                </a:solidFill>
                <a:latin typeface="Funtastic"/>
                <a:ea typeface="Funtastic"/>
                <a:cs typeface="Funtastic"/>
                <a:sym typeface="Funtastic"/>
              </a:rPr>
              <a:t>Story-Board</a:t>
            </a:r>
          </a:p>
        </p:txBody>
      </p:sp>
      <p:pic>
        <p:nvPicPr>
          <p:cNvPr id="10" name="Picture 9">
            <a:extLst>
              <a:ext uri="{FF2B5EF4-FFF2-40B4-BE49-F238E27FC236}">
                <a16:creationId xmlns:a16="http://schemas.microsoft.com/office/drawing/2014/main" id="{B147E1EB-696E-405B-814F-0CF54C91342B}"/>
              </a:ext>
            </a:extLst>
          </p:cNvPr>
          <p:cNvPicPr>
            <a:picLocks noChangeAspect="1"/>
          </p:cNvPicPr>
          <p:nvPr/>
        </p:nvPicPr>
        <p:blipFill>
          <a:blip r:embed="rId4"/>
          <a:stretch>
            <a:fillRect/>
          </a:stretch>
        </p:blipFill>
        <p:spPr>
          <a:xfrm>
            <a:off x="2514166" y="1485900"/>
            <a:ext cx="12954434" cy="97158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3">
            <a:extLst>
              <a:ext uri="{FF2B5EF4-FFF2-40B4-BE49-F238E27FC236}">
                <a16:creationId xmlns:a16="http://schemas.microsoft.com/office/drawing/2014/main" id="{1243EA19-69DE-4D99-88CF-53FD327DAEBA}"/>
              </a:ext>
            </a:extLst>
          </p:cNvPr>
          <p:cNvSpPr/>
          <p:nvPr/>
        </p:nvSpPr>
        <p:spPr>
          <a:xfrm flipH="1">
            <a:off x="-1008949"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txBody>
          <a:bodyPr/>
          <a:lstStyle/>
          <a:p>
            <a:endParaRPr lang="en-AE" dirty="0"/>
          </a:p>
        </p:txBody>
      </p:sp>
      <p:sp>
        <p:nvSpPr>
          <p:cNvPr id="9" name="Freeform 3">
            <a:extLst>
              <a:ext uri="{FF2B5EF4-FFF2-40B4-BE49-F238E27FC236}">
                <a16:creationId xmlns:a16="http://schemas.microsoft.com/office/drawing/2014/main" id="{680816B7-1AA8-40D7-9774-F973624B5D9B}"/>
              </a:ext>
            </a:extLst>
          </p:cNvPr>
          <p:cNvSpPr/>
          <p:nvPr/>
        </p:nvSpPr>
        <p:spPr>
          <a:xfrm>
            <a:off x="8686367"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pic>
        <p:nvPicPr>
          <p:cNvPr id="4" name="Picture 3">
            <a:extLst>
              <a:ext uri="{FF2B5EF4-FFF2-40B4-BE49-F238E27FC236}">
                <a16:creationId xmlns:a16="http://schemas.microsoft.com/office/drawing/2014/main" id="{70B8E2E2-805B-49C6-BAB3-6A127A406758}"/>
              </a:ext>
            </a:extLst>
          </p:cNvPr>
          <p:cNvPicPr>
            <a:picLocks noChangeAspect="1"/>
          </p:cNvPicPr>
          <p:nvPr/>
        </p:nvPicPr>
        <p:blipFill>
          <a:blip r:embed="rId4"/>
          <a:stretch>
            <a:fillRect/>
          </a:stretch>
        </p:blipFill>
        <p:spPr>
          <a:xfrm>
            <a:off x="2362199" y="647700"/>
            <a:ext cx="13208001" cy="9906000"/>
          </a:xfrm>
          <a:prstGeom prst="rect">
            <a:avLst/>
          </a:prstGeom>
        </p:spPr>
      </p:pic>
    </p:spTree>
    <p:extLst>
      <p:ext uri="{BB962C8B-B14F-4D97-AF65-F5344CB8AC3E}">
        <p14:creationId xmlns:p14="http://schemas.microsoft.com/office/powerpoint/2010/main" val="4259422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3">
            <a:extLst>
              <a:ext uri="{FF2B5EF4-FFF2-40B4-BE49-F238E27FC236}">
                <a16:creationId xmlns:a16="http://schemas.microsoft.com/office/drawing/2014/main" id="{1243EA19-69DE-4D99-88CF-53FD327DAEBA}"/>
              </a:ext>
            </a:extLst>
          </p:cNvPr>
          <p:cNvSpPr/>
          <p:nvPr/>
        </p:nvSpPr>
        <p:spPr>
          <a:xfrm flipH="1">
            <a:off x="-1008949"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txBody>
          <a:bodyPr/>
          <a:lstStyle/>
          <a:p>
            <a:endParaRPr lang="en-AE" dirty="0"/>
          </a:p>
        </p:txBody>
      </p:sp>
      <p:sp>
        <p:nvSpPr>
          <p:cNvPr id="9" name="Freeform 3">
            <a:extLst>
              <a:ext uri="{FF2B5EF4-FFF2-40B4-BE49-F238E27FC236}">
                <a16:creationId xmlns:a16="http://schemas.microsoft.com/office/drawing/2014/main" id="{680816B7-1AA8-40D7-9774-F973624B5D9B}"/>
              </a:ext>
            </a:extLst>
          </p:cNvPr>
          <p:cNvSpPr/>
          <p:nvPr/>
        </p:nvSpPr>
        <p:spPr>
          <a:xfrm>
            <a:off x="8686367" y="-419100"/>
            <a:ext cx="9695316" cy="12927593"/>
          </a:xfrm>
          <a:custGeom>
            <a:avLst/>
            <a:gdLst/>
            <a:ahLst/>
            <a:cxnLst/>
            <a:rect l="l" t="t" r="r" b="b"/>
            <a:pathLst>
              <a:path w="12927088" h="17236791">
                <a:moveTo>
                  <a:pt x="0" y="0"/>
                </a:moveTo>
                <a:lnTo>
                  <a:pt x="12927087" y="0"/>
                </a:lnTo>
                <a:lnTo>
                  <a:pt x="12927087" y="17236791"/>
                </a:lnTo>
                <a:lnTo>
                  <a:pt x="0" y="17236791"/>
                </a:lnTo>
                <a:lnTo>
                  <a:pt x="0" y="0"/>
                </a:lnTo>
                <a:close/>
              </a:path>
            </a:pathLst>
          </a:custGeom>
          <a:blipFill>
            <a:blip r:embed="rId2">
              <a:extLst>
                <a:ext uri="{96DAC541-7B7A-43D3-8B79-37D633B846F1}">
                  <asvg:svgBlip xmlns:asvg="http://schemas.microsoft.com/office/drawing/2016/SVG/main" r:embed="rId3"/>
                </a:ext>
              </a:extLst>
            </a:blip>
            <a:stretch>
              <a:fillRect l="-31883"/>
            </a:stretch>
          </a:blipFill>
        </p:spPr>
      </p:sp>
      <p:pic>
        <p:nvPicPr>
          <p:cNvPr id="3" name="Picture 2">
            <a:extLst>
              <a:ext uri="{FF2B5EF4-FFF2-40B4-BE49-F238E27FC236}">
                <a16:creationId xmlns:a16="http://schemas.microsoft.com/office/drawing/2014/main" id="{58192FBC-0C9E-4BFB-8713-3EA3230EA45D}"/>
              </a:ext>
            </a:extLst>
          </p:cNvPr>
          <p:cNvPicPr>
            <a:picLocks noChangeAspect="1"/>
          </p:cNvPicPr>
          <p:nvPr/>
        </p:nvPicPr>
        <p:blipFill>
          <a:blip r:embed="rId4"/>
          <a:stretch>
            <a:fillRect/>
          </a:stretch>
        </p:blipFill>
        <p:spPr>
          <a:xfrm>
            <a:off x="2362200" y="266700"/>
            <a:ext cx="13030200" cy="9772649"/>
          </a:xfrm>
          <a:prstGeom prst="rect">
            <a:avLst/>
          </a:prstGeom>
        </p:spPr>
      </p:pic>
    </p:spTree>
    <p:extLst>
      <p:ext uri="{BB962C8B-B14F-4D97-AF65-F5344CB8AC3E}">
        <p14:creationId xmlns:p14="http://schemas.microsoft.com/office/powerpoint/2010/main" val="1886131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963</TotalTime>
  <Words>837</Words>
  <Application>Microsoft Office PowerPoint</Application>
  <PresentationFormat>Custom</PresentationFormat>
  <Paragraphs>51</Paragraphs>
  <Slides>19</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Sakkal Majalla</vt:lpstr>
      <vt:lpstr>Calibri</vt:lpstr>
      <vt:lpstr>Open Sauce</vt:lpstr>
      <vt:lpstr>Funtastic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 and White Simple Group Project Presentation</dc:title>
  <dc:creator>Sarah Ru</dc:creator>
  <cp:lastModifiedBy>Sarah Ahmed Rashed Obaid Alyammahi</cp:lastModifiedBy>
  <cp:revision>19</cp:revision>
  <dcterms:created xsi:type="dcterms:W3CDTF">2006-08-16T00:00:00Z</dcterms:created>
  <dcterms:modified xsi:type="dcterms:W3CDTF">2026-04-23T07:21:56Z</dcterms:modified>
  <dc:identifier>DAHBgD2Fd3o</dc:identifier>
</cp:coreProperties>
</file>