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18288000" cy="10287000"/>
  <p:notesSz cx="6858000" cy="9144000"/>
  <p:embeddedFontLst>
    <p:embeddedFont>
      <p:font typeface="IBM Plex Sans Arabic SemiBold" charset="1" panose="020B0703050203000203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fonts/font23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7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7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3.jpe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7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Relationship Id="rId3" Target="../media/image15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Relationship Id="rId3" Target="../media/image17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Relationship Id="rId3" Target="../media/image20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7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7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Relationship Id="rId3" Target="../media/image9.jpe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7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0.jpe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7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1.jpe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7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Relationship Id="rId3" Target="../media/image9.jpe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7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3657600" cy="10287000"/>
            <a:chOff x="0" y="0"/>
            <a:chExt cx="48768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768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4876800">
                  <a:moveTo>
                    <a:pt x="0" y="0"/>
                  </a:moveTo>
                  <a:lnTo>
                    <a:pt x="4876800" y="0"/>
                  </a:lnTo>
                  <a:lnTo>
                    <a:pt x="48768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95F14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3429000" y="0"/>
            <a:ext cx="228600" cy="10287000"/>
            <a:chOff x="0" y="0"/>
            <a:chExt cx="3048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048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304800">
                  <a:moveTo>
                    <a:pt x="0" y="0"/>
                  </a:moveTo>
                  <a:lnTo>
                    <a:pt x="304800" y="0"/>
                  </a:lnTo>
                  <a:lnTo>
                    <a:pt x="3048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E9B00"/>
            </a:solid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3657600" y="2776928"/>
            <a:ext cx="7355663" cy="7448772"/>
          </a:xfrm>
          <a:custGeom>
            <a:avLst/>
            <a:gdLst/>
            <a:ahLst/>
            <a:cxnLst/>
            <a:rect r="r" b="b" t="t" l="l"/>
            <a:pathLst>
              <a:path h="7448772" w="7355663">
                <a:moveTo>
                  <a:pt x="0" y="0"/>
                </a:moveTo>
                <a:lnTo>
                  <a:pt x="7355663" y="0"/>
                </a:lnTo>
                <a:lnTo>
                  <a:pt x="7355663" y="7448773"/>
                </a:lnTo>
                <a:lnTo>
                  <a:pt x="0" y="74487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8712809" y="3262142"/>
            <a:ext cx="9986063" cy="18813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5045"/>
              </a:lnSpc>
            </a:pPr>
            <a:r>
              <a:rPr lang="ar-EG" b="true" sz="12537">
                <a:solidFill>
                  <a:srgbClr val="005F73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صفة الصلاة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7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981200" y="800100"/>
            <a:ext cx="9159716" cy="8854084"/>
            <a:chOff x="0" y="0"/>
            <a:chExt cx="12212955" cy="118054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212953" cy="11805446"/>
            </a:xfrm>
            <a:custGeom>
              <a:avLst/>
              <a:gdLst/>
              <a:ahLst/>
              <a:cxnLst/>
              <a:rect r="r" b="b" t="t" l="l"/>
              <a:pathLst>
                <a:path h="11805446" w="12212953">
                  <a:moveTo>
                    <a:pt x="0" y="0"/>
                  </a:moveTo>
                  <a:lnTo>
                    <a:pt x="12212953" y="0"/>
                  </a:lnTo>
                  <a:lnTo>
                    <a:pt x="12212953" y="11805446"/>
                  </a:lnTo>
                  <a:lnTo>
                    <a:pt x="0" y="1180544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71679" t="0" r="-71679" b="1889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52400"/>
              <a:ext cx="12212955" cy="1195784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 rtl="true">
                <a:lnSpc>
                  <a:spcPts val="4984"/>
                </a:lnSpc>
              </a:pPr>
              <a:r>
                <a:rPr lang="ar-EG" sz="27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إذا كانت الصلاة ثنائية كالفجر أقرأ التشهد كاملاً ثم أسلم.</a:t>
              </a:r>
            </a:p>
            <a:p>
              <a:pPr algn="r" rtl="true">
                <a:lnSpc>
                  <a:spcPts val="4984"/>
                </a:lnSpc>
              </a:pPr>
              <a:r>
                <a:rPr lang="ar-EG" sz="27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في الصلاة الثلاثية أو الرباعية أجلس في التشهد الأخير متوركاً.</a:t>
              </a:r>
            </a:p>
            <a:p>
              <a:pPr algn="r" rtl="true">
                <a:lnSpc>
                  <a:spcPts val="4984"/>
                </a:lnSpc>
              </a:pPr>
              <a:r>
                <a:rPr lang="ar-EG" sz="27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صفة التورك: نصب القدم اليمنى وإخراج اليسرى من تحت الساق.</a:t>
              </a:r>
            </a:p>
            <a:p>
              <a:pPr algn="r" rtl="true">
                <a:lnSpc>
                  <a:spcPts val="4984"/>
                </a:lnSpc>
              </a:pPr>
              <a:r>
                <a:rPr lang="ar-EG" sz="27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الجلوس بالمقعدة على الأرض في التورك بخلاف الافتراش في الأول.</a:t>
              </a:r>
            </a:p>
            <a:p>
              <a:pPr algn="r" rtl="true">
                <a:lnSpc>
                  <a:spcPts val="4984"/>
                </a:lnSpc>
              </a:pPr>
              <a:r>
                <a:rPr lang="ar-EG" sz="27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أقرأ التشهد الأول ثم أصلي على النبي بالصلاة الإبراهيمية.</a:t>
              </a:r>
            </a:p>
            <a:p>
              <a:pPr algn="r" rtl="true">
                <a:lnSpc>
                  <a:spcPts val="4984"/>
                </a:lnSpc>
              </a:pPr>
              <a:r>
                <a:rPr lang="ar-EG" sz="27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اللهم صل على محمد وعلى آل محمد كما صليت على إبراهيم.</a:t>
              </a:r>
            </a:p>
            <a:p>
              <a:pPr algn="r" rtl="true">
                <a:lnSpc>
                  <a:spcPts val="4984"/>
                </a:lnSpc>
              </a:pPr>
              <a:r>
                <a:rPr lang="ar-EG" sz="27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وبارك على محمد وعلى آل محمد كما باركت على إبراهيم.</a:t>
              </a:r>
            </a:p>
            <a:p>
              <a:pPr algn="r" rtl="true">
                <a:lnSpc>
                  <a:spcPts val="4984"/>
                </a:lnSpc>
              </a:pPr>
              <a:r>
                <a:rPr lang="ar-EG" sz="27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إنك حميد مجيد، هذه أكمل صيغ الصلاة على النبي.</a:t>
              </a:r>
            </a:p>
            <a:p>
              <a:pPr algn="r" rtl="true">
                <a:lnSpc>
                  <a:spcPts val="4984"/>
                </a:lnSpc>
              </a:pPr>
              <a:r>
                <a:rPr lang="ar-EG" sz="27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أتعوذ بالله من أربع: عذاب جهنم وعذاب القبر وفتنة المحيا.</a:t>
              </a:r>
            </a:p>
            <a:p>
              <a:pPr algn="r" rtl="true">
                <a:lnSpc>
                  <a:spcPts val="4984"/>
                </a:lnSpc>
              </a:pPr>
              <a:r>
                <a:rPr lang="ar-EG" sz="27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وفتنة الممات ومن شر فتنة المسيح الدجال قبل السلام.</a:t>
              </a:r>
            </a:p>
            <a:p>
              <a:pPr algn="r" rtl="true">
                <a:lnSpc>
                  <a:spcPts val="4984"/>
                </a:lnSpc>
              </a:pPr>
              <a:r>
                <a:rPr lang="ar-EG" sz="27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أدعو الله بما شئت من خيري الدنيا والآخرة قبل التسليم.</a:t>
              </a:r>
            </a:p>
            <a:p>
              <a:pPr algn="r" rtl="true">
                <a:lnSpc>
                  <a:spcPts val="4984"/>
                </a:lnSpc>
              </a:pPr>
              <a:r>
                <a:rPr lang="ar-EG" sz="27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أسلم عن يميني قائلاً: السلام عليكم ورحمة الله.</a:t>
              </a:r>
            </a:p>
            <a:p>
              <a:pPr algn="r" rtl="true">
                <a:lnSpc>
                  <a:spcPts val="4984"/>
                </a:lnSpc>
              </a:pPr>
              <a:r>
                <a:rPr lang="ar-EG" sz="27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ثم أسلم عن يساري كذلك: السلام عليكم ورحمة الله.</a:t>
              </a:r>
            </a:p>
            <a:p>
              <a:pPr algn="r" rtl="true">
                <a:lnSpc>
                  <a:spcPts val="4984"/>
                </a:lnSpc>
              </a:pPr>
              <a:r>
                <a:rPr lang="ar-EG" sz="27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بهذا الترتيب والأركان والواجبات تكون الصلاة صحيحة ومقبولة.</a:t>
              </a: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0" y="7506828"/>
            <a:ext cx="2978755" cy="2780172"/>
          </a:xfrm>
          <a:custGeom>
            <a:avLst/>
            <a:gdLst/>
            <a:ahLst/>
            <a:cxnLst/>
            <a:rect r="r" b="b" t="t" l="l"/>
            <a:pathLst>
              <a:path h="2780172" w="2978755">
                <a:moveTo>
                  <a:pt x="0" y="0"/>
                </a:moveTo>
                <a:lnTo>
                  <a:pt x="2978755" y="0"/>
                </a:lnTo>
                <a:lnTo>
                  <a:pt x="2978755" y="2780172"/>
                </a:lnTo>
                <a:lnTo>
                  <a:pt x="0" y="27801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15309245" y="7506828"/>
            <a:ext cx="2978755" cy="2780172"/>
          </a:xfrm>
          <a:custGeom>
            <a:avLst/>
            <a:gdLst/>
            <a:ahLst/>
            <a:cxnLst/>
            <a:rect r="r" b="b" t="t" l="l"/>
            <a:pathLst>
              <a:path h="2780172" w="2978755">
                <a:moveTo>
                  <a:pt x="2978755" y="0"/>
                </a:moveTo>
                <a:lnTo>
                  <a:pt x="0" y="0"/>
                </a:lnTo>
                <a:lnTo>
                  <a:pt x="0" y="2780172"/>
                </a:lnTo>
                <a:lnTo>
                  <a:pt x="2978755" y="2780172"/>
                </a:lnTo>
                <a:lnTo>
                  <a:pt x="297875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1140916" y="4087398"/>
            <a:ext cx="6931019" cy="1964375"/>
          </a:xfrm>
          <a:custGeom>
            <a:avLst/>
            <a:gdLst/>
            <a:ahLst/>
            <a:cxnLst/>
            <a:rect r="r" b="b" t="t" l="l"/>
            <a:pathLst>
              <a:path h="1964375" w="6931019">
                <a:moveTo>
                  <a:pt x="0" y="0"/>
                </a:moveTo>
                <a:lnTo>
                  <a:pt x="6931019" y="0"/>
                </a:lnTo>
                <a:lnTo>
                  <a:pt x="6931019" y="1964376"/>
                </a:lnTo>
                <a:lnTo>
                  <a:pt x="0" y="19643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1230376" y="4588468"/>
            <a:ext cx="6841559" cy="6386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222"/>
              </a:lnSpc>
            </a:pPr>
            <a:r>
              <a:rPr lang="ar-EG" sz="3730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‏التشهد الأخير والصلاة الإبراهيمية</a:t>
            </a:r>
          </a:p>
        </p:txBody>
      </p:sp>
    </p:spTree>
  </p:cSld>
  <p:clrMapOvr>
    <a:masterClrMapping/>
  </p:clrMapOvr>
  <p:transition spd="fast">
    <p:fade/>
  </p:transition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7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341093" y="2057400"/>
            <a:ext cx="6489040" cy="630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rtl="true">
              <a:lnSpc>
                <a:spcPts val="5074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التسبيح: سبحان الله (</a:t>
            </a:r>
            <a:r>
              <a:rPr lang="en-US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</a:rPr>
              <a:t>33</a:t>
            </a: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 مرة) والتحميد: الحمد لله (</a:t>
            </a:r>
            <a:r>
              <a:rPr lang="en-US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</a:rPr>
              <a:t>33</a:t>
            </a: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 مرة).</a:t>
            </a:r>
          </a:p>
          <a:p>
            <a:pPr algn="just" rtl="true">
              <a:lnSpc>
                <a:spcPts val="5074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التكبير: الله أكبر (</a:t>
            </a:r>
            <a:r>
              <a:rPr lang="en-US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</a:rPr>
              <a:t>33</a:t>
            </a: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 مرة) وتمام المئة: لا إله إلا الله.</a:t>
            </a:r>
          </a:p>
          <a:p>
            <a:pPr algn="just" rtl="true">
              <a:lnSpc>
                <a:spcPts val="5074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قراءة آية الكرسي بعد كل صلاة سبب لدخول الجنة.</a:t>
            </a:r>
          </a:p>
          <a:p>
            <a:pPr algn="just" rtl="true">
              <a:lnSpc>
                <a:spcPts val="5074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قراءة المعوذات (الإخلاص والفلق والناس) بعد كل صلاة.</a:t>
            </a:r>
          </a:p>
          <a:p>
            <a:pPr algn="just" rtl="true">
              <a:lnSpc>
                <a:spcPts val="5074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تكرر المعوذات ثلاث مرات بعد الفجر والمغرب ومرة للباقي.</a:t>
            </a:r>
          </a:p>
          <a:p>
            <a:pPr algn="just" rtl="true">
              <a:lnSpc>
                <a:spcPts val="5074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المحافظة على هذه الأذكار تزيد الحسنات وتحفظ المسلم.</a:t>
            </a:r>
          </a:p>
          <a:p>
            <a:pPr algn="just" rtl="true">
              <a:lnSpc>
                <a:spcPts val="5074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الأذكار تجبر النقص الذي قد يحدث في الصلاة.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958436" y="2057400"/>
            <a:ext cx="6300864" cy="6219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rtl="true">
              <a:lnSpc>
                <a:spcPts val="5024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أستغفر الله ثلاث مرات فور الانتهاء من الصلاة.</a:t>
            </a:r>
          </a:p>
          <a:p>
            <a:pPr algn="just" rtl="true">
              <a:lnSpc>
                <a:spcPts val="5024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أقول: اللهم أنت السلام ومنك السلام تباركت ياذا الجلال والإكرام.</a:t>
            </a:r>
          </a:p>
          <a:p>
            <a:pPr algn="just" rtl="true">
              <a:lnSpc>
                <a:spcPts val="5024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لا إله إلا الله وحده لا شريك له له الملك.</a:t>
            </a:r>
          </a:p>
          <a:p>
            <a:pPr algn="just" rtl="true">
              <a:lnSpc>
                <a:spcPts val="5024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وله الحمد وهو على كل شيء قدير، لا مانع لما أعطيت.</a:t>
            </a:r>
          </a:p>
          <a:p>
            <a:pPr algn="just" rtl="true">
              <a:lnSpc>
                <a:spcPts val="5024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ولا معطي لما منعت ولا ينفع ذا الجد منك الجد.</a:t>
            </a:r>
          </a:p>
          <a:p>
            <a:pPr algn="just" rtl="true">
              <a:lnSpc>
                <a:spcPts val="5024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لا إله إلا الله ولا نعبد إلا إياه له النعمة.</a:t>
            </a:r>
          </a:p>
          <a:p>
            <a:pPr algn="just" rtl="true">
              <a:lnSpc>
                <a:spcPts val="5024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له الفضل وله الثناء الحسن مخلصين له الدين ولو كره الكافرون.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0" y="7506828"/>
            <a:ext cx="2978755" cy="2780172"/>
          </a:xfrm>
          <a:custGeom>
            <a:avLst/>
            <a:gdLst/>
            <a:ahLst/>
            <a:cxnLst/>
            <a:rect r="r" b="b" t="t" l="l"/>
            <a:pathLst>
              <a:path h="2780172" w="2978755">
                <a:moveTo>
                  <a:pt x="0" y="0"/>
                </a:moveTo>
                <a:lnTo>
                  <a:pt x="2978755" y="0"/>
                </a:lnTo>
                <a:lnTo>
                  <a:pt x="2978755" y="2780172"/>
                </a:lnTo>
                <a:lnTo>
                  <a:pt x="0" y="27801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15309245" y="7506828"/>
            <a:ext cx="2978755" cy="2780172"/>
          </a:xfrm>
          <a:custGeom>
            <a:avLst/>
            <a:gdLst/>
            <a:ahLst/>
            <a:cxnLst/>
            <a:rect r="r" b="b" t="t" l="l"/>
            <a:pathLst>
              <a:path h="2780172" w="2978755">
                <a:moveTo>
                  <a:pt x="2978755" y="0"/>
                </a:moveTo>
                <a:lnTo>
                  <a:pt x="0" y="0"/>
                </a:lnTo>
                <a:lnTo>
                  <a:pt x="0" y="2780172"/>
                </a:lnTo>
                <a:lnTo>
                  <a:pt x="2978755" y="2780172"/>
                </a:lnTo>
                <a:lnTo>
                  <a:pt x="297875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585612" y="135697"/>
            <a:ext cx="7452609" cy="2112203"/>
          </a:xfrm>
          <a:custGeom>
            <a:avLst/>
            <a:gdLst/>
            <a:ahLst/>
            <a:cxnLst/>
            <a:rect r="r" b="b" t="t" l="l"/>
            <a:pathLst>
              <a:path h="2112203" w="7452609">
                <a:moveTo>
                  <a:pt x="0" y="0"/>
                </a:moveTo>
                <a:lnTo>
                  <a:pt x="7452609" y="0"/>
                </a:lnTo>
                <a:lnTo>
                  <a:pt x="7452609" y="2112203"/>
                </a:lnTo>
                <a:lnTo>
                  <a:pt x="0" y="21122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6576676" y="804173"/>
            <a:ext cx="5470482" cy="6386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22"/>
              </a:lnSpc>
            </a:pPr>
            <a:r>
              <a:rPr lang="ar-EG" sz="3730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‏الأذكار المشروعة بعد السلام</a:t>
            </a:r>
          </a:p>
        </p:txBody>
      </p:sp>
    </p:spTree>
  </p:cSld>
  <p:clrMapOvr>
    <a:masterClrMapping/>
  </p:clrMapOvr>
  <p:transition spd="fast">
    <p:fade/>
  </p:transition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7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410433" y="4524375"/>
            <a:ext cx="7848867" cy="4733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rtl="true">
              <a:lnSpc>
                <a:spcPts val="4799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الأركان: لا تسقط سهواً ولا عمداً وتبطل الصلاة بتركها.</a:t>
            </a:r>
          </a:p>
          <a:p>
            <a:pPr algn="just" rtl="true">
              <a:lnSpc>
                <a:spcPts val="4799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أمثلة الأركان: تكبيرة الإحرام، الركوع، السجود، قراءة الفاتحة.</a:t>
            </a:r>
          </a:p>
          <a:p>
            <a:pPr algn="just" rtl="true">
              <a:lnSpc>
                <a:spcPts val="4799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الواجبات: تسقط سهواً وتجبر بسجود السهو وتبطل عمداً.</a:t>
            </a:r>
          </a:p>
          <a:p>
            <a:pPr algn="just" rtl="true">
              <a:lnSpc>
                <a:spcPts val="4799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أمثلة الواجبات: تكبيرات الانتقال، قول سبحان ربي العظيم، التشهد الأول.</a:t>
            </a:r>
          </a:p>
          <a:p>
            <a:pPr algn="just" rtl="true">
              <a:lnSpc>
                <a:spcPts val="4799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السنن: ما يثاب فاعلها ولا يعاقب تاركها وتزيد الأجر.</a:t>
            </a:r>
          </a:p>
          <a:p>
            <a:pPr algn="just" rtl="true">
              <a:lnSpc>
                <a:spcPts val="4799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أمثلة السنن: رفع اليدين، دعاء الاستفتاح، وضع اليد على الصدر.</a:t>
            </a:r>
          </a:p>
          <a:p>
            <a:pPr algn="just" rtl="true">
              <a:lnSpc>
                <a:spcPts val="4799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التمييز بين هذه الأقسام ضروري لمعرفة كيفية إصلاح الخطأ.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0020033" y="2606090"/>
            <a:ext cx="7239267" cy="1795358"/>
            <a:chOff x="0" y="0"/>
            <a:chExt cx="9652356" cy="239381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9652352" cy="2393810"/>
            </a:xfrm>
            <a:custGeom>
              <a:avLst/>
              <a:gdLst/>
              <a:ahLst/>
              <a:cxnLst/>
              <a:rect r="r" b="b" t="t" l="l"/>
              <a:pathLst>
                <a:path h="2393810" w="9652352">
                  <a:moveTo>
                    <a:pt x="0" y="0"/>
                  </a:moveTo>
                  <a:lnTo>
                    <a:pt x="9652352" y="0"/>
                  </a:lnTo>
                  <a:lnTo>
                    <a:pt x="9652352" y="2393810"/>
                  </a:lnTo>
                  <a:lnTo>
                    <a:pt x="0" y="239381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9147" r="0" b="-37987"/>
              </a:stretch>
            </a:blipFill>
          </p:spPr>
        </p:sp>
        <p:sp>
          <p:nvSpPr>
            <p:cNvPr name="TextBox 5" id="5"/>
            <p:cNvSpPr txBox="true"/>
            <p:nvPr/>
          </p:nvSpPr>
          <p:spPr>
            <a:xfrm>
              <a:off x="0" y="-142875"/>
              <a:ext cx="9652356" cy="253668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just" rtl="true">
                <a:lnSpc>
                  <a:spcPts val="5508"/>
                </a:lnSpc>
              </a:pPr>
              <a:r>
                <a:rPr lang="ar-EG" sz="3400">
                  <a:solidFill>
                    <a:srgbClr val="356388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تنقسم أعمال الصلاة إلى أركان، وواجبات، وسنن، ويختلف حكم ترك كل منها. 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-38100" y="19050"/>
            <a:ext cx="8077200" cy="10248900"/>
            <a:chOff x="0" y="0"/>
            <a:chExt cx="10769600" cy="136652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0769600" cy="13665200"/>
            </a:xfrm>
            <a:custGeom>
              <a:avLst/>
              <a:gdLst/>
              <a:ahLst/>
              <a:cxnLst/>
              <a:rect r="r" b="b" t="t" l="l"/>
              <a:pathLst>
                <a:path h="13665200" w="10769600">
                  <a:moveTo>
                    <a:pt x="0" y="0"/>
                  </a:moveTo>
                  <a:lnTo>
                    <a:pt x="10769600" y="0"/>
                  </a:lnTo>
                  <a:lnTo>
                    <a:pt x="10769600" y="13665200"/>
                  </a:lnTo>
                  <a:lnTo>
                    <a:pt x="0" y="13665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2774" r="0" b="-2774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true" flipV="true" rot="0">
            <a:off x="15309245" y="19050"/>
            <a:ext cx="2978755" cy="2780172"/>
          </a:xfrm>
          <a:custGeom>
            <a:avLst/>
            <a:gdLst/>
            <a:ahLst/>
            <a:cxnLst/>
            <a:rect r="r" b="b" t="t" l="l"/>
            <a:pathLst>
              <a:path h="2780172" w="2978755">
                <a:moveTo>
                  <a:pt x="2978755" y="2780172"/>
                </a:moveTo>
                <a:lnTo>
                  <a:pt x="0" y="2780172"/>
                </a:lnTo>
                <a:lnTo>
                  <a:pt x="0" y="0"/>
                </a:lnTo>
                <a:lnTo>
                  <a:pt x="2978755" y="0"/>
                </a:lnTo>
                <a:lnTo>
                  <a:pt x="2978755" y="2780172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0">
            <a:off x="15309245" y="7506828"/>
            <a:ext cx="2978755" cy="2780172"/>
          </a:xfrm>
          <a:custGeom>
            <a:avLst/>
            <a:gdLst/>
            <a:ahLst/>
            <a:cxnLst/>
            <a:rect r="r" b="b" t="t" l="l"/>
            <a:pathLst>
              <a:path h="2780172" w="2978755">
                <a:moveTo>
                  <a:pt x="2978755" y="0"/>
                </a:moveTo>
                <a:lnTo>
                  <a:pt x="0" y="0"/>
                </a:lnTo>
                <a:lnTo>
                  <a:pt x="0" y="2780172"/>
                </a:lnTo>
                <a:lnTo>
                  <a:pt x="2978755" y="2780172"/>
                </a:lnTo>
                <a:lnTo>
                  <a:pt x="2978755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806691" y="687019"/>
            <a:ext cx="7452609" cy="2112203"/>
          </a:xfrm>
          <a:custGeom>
            <a:avLst/>
            <a:gdLst/>
            <a:ahLst/>
            <a:cxnLst/>
            <a:rect r="r" b="b" t="t" l="l"/>
            <a:pathLst>
              <a:path h="2112203" w="7452609">
                <a:moveTo>
                  <a:pt x="0" y="0"/>
                </a:moveTo>
                <a:lnTo>
                  <a:pt x="7452609" y="0"/>
                </a:lnTo>
                <a:lnTo>
                  <a:pt x="7452609" y="2112203"/>
                </a:lnTo>
                <a:lnTo>
                  <a:pt x="0" y="21122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0797755" y="1355494"/>
            <a:ext cx="5470482" cy="6386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222"/>
              </a:lnSpc>
            </a:pPr>
            <a:r>
              <a:rPr lang="ar-EG" sz="3730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‏تصنيف أعمال الصلاة</a:t>
            </a:r>
          </a:p>
        </p:txBody>
      </p:sp>
    </p:spTree>
  </p:cSld>
  <p:clrMapOvr>
    <a:masterClrMapping/>
  </p:clrMapOvr>
  <p:transition spd="fast">
    <p:fade/>
  </p:transition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7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657265" y="2649867"/>
            <a:ext cx="13764234" cy="3901031"/>
          </a:xfrm>
          <a:custGeom>
            <a:avLst/>
            <a:gdLst/>
            <a:ahLst/>
            <a:cxnLst/>
            <a:rect r="r" b="b" t="t" l="l"/>
            <a:pathLst>
              <a:path h="3901031" w="13764234">
                <a:moveTo>
                  <a:pt x="0" y="0"/>
                </a:moveTo>
                <a:lnTo>
                  <a:pt x="13764234" y="0"/>
                </a:lnTo>
                <a:lnTo>
                  <a:pt x="13764234" y="3901031"/>
                </a:lnTo>
                <a:lnTo>
                  <a:pt x="0" y="39010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657265" y="3891860"/>
            <a:ext cx="13764234" cy="1172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9645"/>
              </a:lnSpc>
            </a:pPr>
            <a:r>
              <a:rPr lang="ar-EG" sz="688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بعض الأخطاء الشائعة في الصلاة</a:t>
            </a:r>
          </a:p>
        </p:txBody>
      </p:sp>
    </p:spTree>
  </p:cSld>
  <p:clrMapOvr>
    <a:masterClrMapping/>
  </p:clrMapOvr>
  <p:transition spd="fast">
    <p:fade/>
  </p:transition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7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441859" y="230988"/>
            <a:ext cx="5517436" cy="9825025"/>
          </a:xfrm>
          <a:custGeom>
            <a:avLst/>
            <a:gdLst/>
            <a:ahLst/>
            <a:cxnLst/>
            <a:rect r="r" b="b" t="t" l="l"/>
            <a:pathLst>
              <a:path h="9825025" w="5517436">
                <a:moveTo>
                  <a:pt x="0" y="0"/>
                </a:moveTo>
                <a:lnTo>
                  <a:pt x="5517436" y="0"/>
                </a:lnTo>
                <a:lnTo>
                  <a:pt x="5517436" y="9825024"/>
                </a:lnTo>
                <a:lnTo>
                  <a:pt x="0" y="98250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616834" y="230988"/>
            <a:ext cx="9825025" cy="9825025"/>
          </a:xfrm>
          <a:custGeom>
            <a:avLst/>
            <a:gdLst/>
            <a:ahLst/>
            <a:cxnLst/>
            <a:rect r="r" b="b" t="t" l="l"/>
            <a:pathLst>
              <a:path h="9825025" w="9825025">
                <a:moveTo>
                  <a:pt x="0" y="0"/>
                </a:moveTo>
                <a:lnTo>
                  <a:pt x="9825025" y="0"/>
                </a:lnTo>
                <a:lnTo>
                  <a:pt x="9825025" y="9825024"/>
                </a:lnTo>
                <a:lnTo>
                  <a:pt x="0" y="98250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7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204141" y="612891"/>
            <a:ext cx="8940937" cy="9061218"/>
          </a:xfrm>
          <a:custGeom>
            <a:avLst/>
            <a:gdLst/>
            <a:ahLst/>
            <a:cxnLst/>
            <a:rect r="r" b="b" t="t" l="l"/>
            <a:pathLst>
              <a:path h="9061218" w="8940937">
                <a:moveTo>
                  <a:pt x="0" y="0"/>
                </a:moveTo>
                <a:lnTo>
                  <a:pt x="8940936" y="0"/>
                </a:lnTo>
                <a:lnTo>
                  <a:pt x="8940936" y="9061218"/>
                </a:lnTo>
                <a:lnTo>
                  <a:pt x="0" y="90612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97543" y="1364367"/>
            <a:ext cx="8946457" cy="7893933"/>
          </a:xfrm>
          <a:custGeom>
            <a:avLst/>
            <a:gdLst/>
            <a:ahLst/>
            <a:cxnLst/>
            <a:rect r="r" b="b" t="t" l="l"/>
            <a:pathLst>
              <a:path h="7893933" w="8946457">
                <a:moveTo>
                  <a:pt x="0" y="0"/>
                </a:moveTo>
                <a:lnTo>
                  <a:pt x="8946457" y="0"/>
                </a:lnTo>
                <a:lnTo>
                  <a:pt x="8946457" y="7893933"/>
                </a:lnTo>
                <a:lnTo>
                  <a:pt x="0" y="78939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7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675564" y="0"/>
            <a:ext cx="6617820" cy="10287000"/>
          </a:xfrm>
          <a:custGeom>
            <a:avLst/>
            <a:gdLst/>
            <a:ahLst/>
            <a:cxnLst/>
            <a:rect r="r" b="b" t="t" l="l"/>
            <a:pathLst>
              <a:path h="10287000" w="6617820">
                <a:moveTo>
                  <a:pt x="0" y="0"/>
                </a:moveTo>
                <a:lnTo>
                  <a:pt x="6617820" y="0"/>
                </a:lnTo>
                <a:lnTo>
                  <a:pt x="661782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659" r="0" b="-8897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7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004493" y="3992146"/>
            <a:ext cx="12279014" cy="2900917"/>
          </a:xfrm>
          <a:custGeom>
            <a:avLst/>
            <a:gdLst/>
            <a:ahLst/>
            <a:cxnLst/>
            <a:rect r="r" b="b" t="t" l="l"/>
            <a:pathLst>
              <a:path h="2900917" w="12279014">
                <a:moveTo>
                  <a:pt x="0" y="0"/>
                </a:moveTo>
                <a:lnTo>
                  <a:pt x="12279014" y="0"/>
                </a:lnTo>
                <a:lnTo>
                  <a:pt x="12279014" y="2900917"/>
                </a:lnTo>
                <a:lnTo>
                  <a:pt x="0" y="29009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7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603245" y="2404654"/>
            <a:ext cx="13480398" cy="52375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7002"/>
              </a:lnSpc>
            </a:pPr>
            <a:r>
              <a:rPr lang="ar-EG" sz="3890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للصلاة مكانة عظيمة في الإسلام وقد بين الشرع تفاصيلها.</a:t>
            </a:r>
          </a:p>
          <a:p>
            <a:pPr algn="r" rtl="true">
              <a:lnSpc>
                <a:spcPts val="7002"/>
              </a:lnSpc>
            </a:pPr>
            <a:r>
              <a:rPr lang="ar-EG" sz="3890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القدوة المطلقة في الصلاة هو رسول الله صلى الله عليه وسلم.</a:t>
            </a:r>
          </a:p>
          <a:p>
            <a:pPr algn="r" rtl="true">
              <a:lnSpc>
                <a:spcPts val="7002"/>
              </a:lnSpc>
            </a:pPr>
            <a:r>
              <a:rPr lang="ar-EG" sz="3890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قال النبي: صلوا كما رأيتموني أصلي فيجب الاقتداء به.</a:t>
            </a:r>
          </a:p>
          <a:p>
            <a:pPr algn="r" rtl="true">
              <a:lnSpc>
                <a:spcPts val="7002"/>
              </a:lnSpc>
            </a:pPr>
            <a:r>
              <a:rPr lang="ar-EG" sz="3890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نتبع النصوص الكثيرة الواردة في بيان صفة صلاة النبي.</a:t>
            </a:r>
          </a:p>
          <a:p>
            <a:pPr algn="r" rtl="true">
              <a:lnSpc>
                <a:spcPts val="7002"/>
              </a:lnSpc>
            </a:pPr>
            <a:r>
              <a:rPr lang="ar-EG" sz="3890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تطبيق صفة الصلاة الصحيحة يضمن قبول العمل ونيل الأجر.</a:t>
            </a:r>
          </a:p>
          <a:p>
            <a:pPr algn="r" rtl="true">
              <a:lnSpc>
                <a:spcPts val="7002"/>
              </a:lnSpc>
            </a:pPr>
            <a:r>
              <a:rPr lang="ar-EG" sz="3890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تعلم الصلاة واجب على كل مسلم ومسلمة لأدائها بإتقان.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2978755" cy="5593907"/>
          </a:xfrm>
          <a:custGeom>
            <a:avLst/>
            <a:gdLst/>
            <a:ahLst/>
            <a:cxnLst/>
            <a:rect r="r" b="b" t="t" l="l"/>
            <a:pathLst>
              <a:path h="5593907" w="2978755">
                <a:moveTo>
                  <a:pt x="0" y="0"/>
                </a:moveTo>
                <a:lnTo>
                  <a:pt x="2978755" y="0"/>
                </a:lnTo>
                <a:lnTo>
                  <a:pt x="2978755" y="5593907"/>
                </a:lnTo>
                <a:lnTo>
                  <a:pt x="0" y="55939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6172200"/>
            <a:ext cx="4408714" cy="4114800"/>
          </a:xfrm>
          <a:custGeom>
            <a:avLst/>
            <a:gdLst/>
            <a:ahLst/>
            <a:cxnLst/>
            <a:rect r="r" b="b" t="t" l="l"/>
            <a:pathLst>
              <a:path h="4114800" w="4408714">
                <a:moveTo>
                  <a:pt x="0" y="0"/>
                </a:moveTo>
                <a:lnTo>
                  <a:pt x="4408714" y="0"/>
                </a:lnTo>
                <a:lnTo>
                  <a:pt x="440871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13879286" y="6172200"/>
            <a:ext cx="4408714" cy="4114800"/>
          </a:xfrm>
          <a:custGeom>
            <a:avLst/>
            <a:gdLst/>
            <a:ahLst/>
            <a:cxnLst/>
            <a:rect r="r" b="b" t="t" l="l"/>
            <a:pathLst>
              <a:path h="4114800" w="4408714">
                <a:moveTo>
                  <a:pt x="4408714" y="0"/>
                </a:moveTo>
                <a:lnTo>
                  <a:pt x="0" y="0"/>
                </a:lnTo>
                <a:lnTo>
                  <a:pt x="0" y="4114800"/>
                </a:lnTo>
                <a:lnTo>
                  <a:pt x="4408714" y="4114800"/>
                </a:lnTo>
                <a:lnTo>
                  <a:pt x="4408714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true" rot="0">
            <a:off x="13759543" y="0"/>
            <a:ext cx="4408714" cy="4114800"/>
          </a:xfrm>
          <a:custGeom>
            <a:avLst/>
            <a:gdLst/>
            <a:ahLst/>
            <a:cxnLst/>
            <a:rect r="r" b="b" t="t" l="l"/>
            <a:pathLst>
              <a:path h="4114800" w="4408714">
                <a:moveTo>
                  <a:pt x="4408714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408714" y="0"/>
                </a:lnTo>
                <a:lnTo>
                  <a:pt x="4408714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4473078" y="151643"/>
            <a:ext cx="8766173" cy="2484491"/>
          </a:xfrm>
          <a:custGeom>
            <a:avLst/>
            <a:gdLst/>
            <a:ahLst/>
            <a:cxnLst/>
            <a:rect r="r" b="b" t="t" l="l"/>
            <a:pathLst>
              <a:path h="2484491" w="8766173">
                <a:moveTo>
                  <a:pt x="0" y="0"/>
                </a:moveTo>
                <a:lnTo>
                  <a:pt x="8766173" y="0"/>
                </a:lnTo>
                <a:lnTo>
                  <a:pt x="8766173" y="2484491"/>
                </a:lnTo>
                <a:lnTo>
                  <a:pt x="0" y="248449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5048749" y="1143000"/>
            <a:ext cx="8190503" cy="6160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509"/>
              </a:lnSpc>
            </a:pPr>
            <a:r>
              <a:rPr lang="ar-EG" sz="4800">
                <a:solidFill>
                  <a:srgbClr val="356388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مكانة الصلاة والاقتداء بالنبي</a:t>
            </a:r>
          </a:p>
        </p:txBody>
      </p:sp>
    </p:spTree>
  </p:cSld>
  <p:clrMapOvr>
    <a:masterClrMapping/>
  </p:clrMapOvr>
  <p:transition spd="fast">
    <p:fade/>
  </p:transition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7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448800" y="1939402"/>
            <a:ext cx="8326743" cy="59426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rtl="true">
              <a:lnSpc>
                <a:spcPts val="4790"/>
              </a:lnSpc>
            </a:pPr>
            <a:r>
              <a:rPr lang="ar-EG" sz="2548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أقف مستقبلاً القبلة بجميع بدني بخشوع تام لله تعالى.</a:t>
            </a:r>
          </a:p>
          <a:p>
            <a:pPr algn="just" rtl="true">
              <a:lnSpc>
                <a:spcPts val="4790"/>
              </a:lnSpc>
            </a:pPr>
            <a:r>
              <a:rPr lang="ar-EG" sz="2548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استشعر وقوفي بين يدي الله عز وجل في صلاتي.</a:t>
            </a:r>
          </a:p>
          <a:p>
            <a:pPr algn="just" rtl="true">
              <a:lnSpc>
                <a:spcPts val="4790"/>
              </a:lnSpc>
            </a:pPr>
            <a:r>
              <a:rPr lang="ar-EG" sz="2548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الخشوع ركن أساسي لقبول الصلاة واستحضار عظمة الخالق.</a:t>
            </a:r>
          </a:p>
          <a:p>
            <a:pPr algn="just" rtl="true">
              <a:lnSpc>
                <a:spcPts val="4790"/>
              </a:lnSpc>
            </a:pPr>
            <a:r>
              <a:rPr lang="ar-EG" sz="2548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استقبال القبلة شرط من شروط صحة الصلاة لا تصح بدونه.</a:t>
            </a:r>
          </a:p>
          <a:p>
            <a:pPr algn="just" rtl="true">
              <a:lnSpc>
                <a:spcPts val="4790"/>
              </a:lnSpc>
            </a:pPr>
            <a:r>
              <a:rPr lang="ar-EG" sz="2548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قال النبي للمسيء صلاته: إذا قمت إلى الصلاة فأسبغ الوضوء.</a:t>
            </a:r>
          </a:p>
          <a:p>
            <a:pPr algn="just" rtl="true">
              <a:lnSpc>
                <a:spcPts val="4790"/>
              </a:lnSpc>
            </a:pPr>
            <a:r>
              <a:rPr lang="ar-EG" sz="2548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ثم استقبل القبلة فكبر وهذا دليل على وجوب الاستقبال.</a:t>
            </a:r>
          </a:p>
          <a:p>
            <a:pPr algn="just" rtl="true">
              <a:lnSpc>
                <a:spcPts val="4790"/>
              </a:lnSpc>
            </a:pPr>
            <a:r>
              <a:rPr lang="ar-EG" sz="2548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أنوي بقلبي الصلاة التي أريد أداءها دون التلفظ بالنية.</a:t>
            </a:r>
          </a:p>
          <a:p>
            <a:pPr algn="just" rtl="true">
              <a:lnSpc>
                <a:spcPts val="4790"/>
              </a:lnSpc>
            </a:pPr>
            <a:r>
              <a:rPr lang="ar-EG" sz="2548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النية محلها القلب والتلفظ بها بدعة لم يفعلها النبي.</a:t>
            </a:r>
          </a:p>
          <a:p>
            <a:pPr algn="just" rtl="true">
              <a:lnSpc>
                <a:spcPts val="4790"/>
              </a:lnSpc>
            </a:pPr>
            <a:r>
              <a:rPr lang="ar-EG" sz="2548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أحرص على ستر العورة وطهارة الثوب والبدن والمكان.</a:t>
            </a:r>
          </a:p>
          <a:p>
            <a:pPr algn="just" rtl="true">
              <a:lnSpc>
                <a:spcPts val="4790"/>
              </a:lnSpc>
            </a:pPr>
            <a:r>
              <a:rPr lang="ar-EG" sz="2548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أقف معتدلاً غير مائل ولا متكئ إلا من عذر شرعي.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-612934" y="2092828"/>
            <a:ext cx="10061734" cy="68265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rtl="true">
              <a:lnSpc>
                <a:spcPts val="5468"/>
              </a:lnSpc>
            </a:pPr>
            <a:r>
              <a:rPr lang="ar-EG" sz="2863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أرفع يدي حذو المنكبين أو الأذنين عند تكبيرة الإحرام.</a:t>
            </a:r>
          </a:p>
          <a:p>
            <a:pPr algn="just" rtl="true">
              <a:lnSpc>
                <a:spcPts val="5468"/>
              </a:lnSpc>
            </a:pPr>
            <a:r>
              <a:rPr lang="ar-EG" sz="2863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أقول: الله أكبر بصوت مسموع لنفسي معلناً بدء الصلاة.</a:t>
            </a:r>
          </a:p>
          <a:p>
            <a:pPr algn="just" rtl="true">
              <a:lnSpc>
                <a:spcPts val="5468"/>
              </a:lnSpc>
            </a:pPr>
            <a:r>
              <a:rPr lang="ar-EG" sz="2863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تكبيرة الإحرام ركن لا تنعقد الصلاة إلا بها قطعاً.</a:t>
            </a:r>
          </a:p>
          <a:p>
            <a:pPr algn="just" rtl="true">
              <a:lnSpc>
                <a:spcPts val="5468"/>
              </a:lnSpc>
            </a:pPr>
            <a:r>
              <a:rPr lang="ar-EG" sz="2863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يكون باطن الكفين متجهاً للقبلة والأصابع مضمومة وممدودة.</a:t>
            </a:r>
          </a:p>
          <a:p>
            <a:pPr algn="just" rtl="true">
              <a:lnSpc>
                <a:spcPts val="5468"/>
              </a:lnSpc>
            </a:pPr>
            <a:r>
              <a:rPr lang="ar-EG" sz="2863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لا يجوز قول عبارة أخرى غير الله أكبر في التكبير.</a:t>
            </a:r>
          </a:p>
          <a:p>
            <a:pPr algn="just" rtl="true">
              <a:lnSpc>
                <a:spcPts val="5468"/>
              </a:lnSpc>
            </a:pPr>
            <a:r>
              <a:rPr lang="ar-EG" sz="2863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يجب أن أكون قائماً عند تكبيرة الإحرام في الفريضة.</a:t>
            </a:r>
          </a:p>
          <a:p>
            <a:pPr algn="just" rtl="true">
              <a:lnSpc>
                <a:spcPts val="5468"/>
              </a:lnSpc>
            </a:pPr>
            <a:r>
              <a:rPr lang="ar-EG" sz="2863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أركز نظري في موضع سجودي ولا ألتفت يميناً ويساراً.</a:t>
            </a:r>
          </a:p>
          <a:p>
            <a:pPr algn="just" rtl="true">
              <a:lnSpc>
                <a:spcPts val="5468"/>
              </a:lnSpc>
            </a:pPr>
            <a:r>
              <a:rPr lang="ar-EG" sz="2863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تكبيرة الإحرام تحرم ما كان حلالاً قبلها من الكلام.</a:t>
            </a:r>
          </a:p>
          <a:p>
            <a:pPr algn="just" rtl="true">
              <a:lnSpc>
                <a:spcPts val="5468"/>
              </a:lnSpc>
            </a:pPr>
            <a:r>
              <a:rPr lang="ar-EG" sz="2863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يجب النطق بالتكبير باللسان ولا يكفي إمراره على القلب.</a:t>
            </a:r>
          </a:p>
          <a:p>
            <a:pPr algn="just" rtl="true">
              <a:lnSpc>
                <a:spcPts val="5468"/>
              </a:lnSpc>
            </a:pPr>
            <a:r>
              <a:rPr lang="ar-EG" sz="2863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أستحضر عظمة الله وأنه أكبر من كل شيء في الدنيا.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0" y="7506828"/>
            <a:ext cx="2978755" cy="2780172"/>
          </a:xfrm>
          <a:custGeom>
            <a:avLst/>
            <a:gdLst/>
            <a:ahLst/>
            <a:cxnLst/>
            <a:rect r="r" b="b" t="t" l="l"/>
            <a:pathLst>
              <a:path h="2780172" w="2978755">
                <a:moveTo>
                  <a:pt x="0" y="0"/>
                </a:moveTo>
                <a:lnTo>
                  <a:pt x="2978755" y="0"/>
                </a:lnTo>
                <a:lnTo>
                  <a:pt x="2978755" y="2780172"/>
                </a:lnTo>
                <a:lnTo>
                  <a:pt x="0" y="27801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15309245" y="7506828"/>
            <a:ext cx="2978755" cy="2780172"/>
          </a:xfrm>
          <a:custGeom>
            <a:avLst/>
            <a:gdLst/>
            <a:ahLst/>
            <a:cxnLst/>
            <a:rect r="r" b="b" t="t" l="l"/>
            <a:pathLst>
              <a:path h="2780172" w="2978755">
                <a:moveTo>
                  <a:pt x="2978755" y="0"/>
                </a:moveTo>
                <a:lnTo>
                  <a:pt x="0" y="0"/>
                </a:lnTo>
                <a:lnTo>
                  <a:pt x="0" y="2780172"/>
                </a:lnTo>
                <a:lnTo>
                  <a:pt x="2978755" y="2780172"/>
                </a:lnTo>
                <a:lnTo>
                  <a:pt x="297875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85680" y="0"/>
            <a:ext cx="7452609" cy="2112203"/>
          </a:xfrm>
          <a:custGeom>
            <a:avLst/>
            <a:gdLst/>
            <a:ahLst/>
            <a:cxnLst/>
            <a:rect r="r" b="b" t="t" l="l"/>
            <a:pathLst>
              <a:path h="2112203" w="7452609">
                <a:moveTo>
                  <a:pt x="0" y="0"/>
                </a:moveTo>
                <a:lnTo>
                  <a:pt x="7452609" y="0"/>
                </a:lnTo>
                <a:lnTo>
                  <a:pt x="7452609" y="2112203"/>
                </a:lnTo>
                <a:lnTo>
                  <a:pt x="0" y="21122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322934" y="-10876"/>
            <a:ext cx="7452609" cy="2112203"/>
          </a:xfrm>
          <a:custGeom>
            <a:avLst/>
            <a:gdLst/>
            <a:ahLst/>
            <a:cxnLst/>
            <a:rect r="r" b="b" t="t" l="l"/>
            <a:pathLst>
              <a:path h="2112203" w="7452609">
                <a:moveTo>
                  <a:pt x="0" y="0"/>
                </a:moveTo>
                <a:lnTo>
                  <a:pt x="7452609" y="0"/>
                </a:lnTo>
                <a:lnTo>
                  <a:pt x="7452609" y="2112203"/>
                </a:lnTo>
                <a:lnTo>
                  <a:pt x="0" y="21122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173112" y="653864"/>
            <a:ext cx="7752253" cy="5959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910"/>
              </a:lnSpc>
            </a:pPr>
            <a:r>
              <a:rPr lang="ar-EG" sz="3507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الخطوة الأولى: القيام واستقبال القبلة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276744" y="668476"/>
            <a:ext cx="5470482" cy="6386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222"/>
              </a:lnSpc>
            </a:pPr>
            <a:r>
              <a:rPr lang="ar-EG" sz="3730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الخطوة الثانية: تكبيرة الإحرام</a:t>
            </a:r>
          </a:p>
        </p:txBody>
      </p:sp>
    </p:spTree>
  </p:cSld>
  <p:clrMapOvr>
    <a:masterClrMapping/>
  </p:clrMapOvr>
  <p:transition spd="fast">
    <p:fade/>
  </p:transition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7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48900" y="19050"/>
            <a:ext cx="8077200" cy="10248900"/>
            <a:chOff x="0" y="0"/>
            <a:chExt cx="10769600" cy="136652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769600" cy="13665200"/>
            </a:xfrm>
            <a:custGeom>
              <a:avLst/>
              <a:gdLst/>
              <a:ahLst/>
              <a:cxnLst/>
              <a:rect r="r" b="b" t="t" l="l"/>
              <a:pathLst>
                <a:path h="13665200" w="10769600">
                  <a:moveTo>
                    <a:pt x="0" y="0"/>
                  </a:moveTo>
                  <a:lnTo>
                    <a:pt x="10769600" y="0"/>
                  </a:lnTo>
                  <a:lnTo>
                    <a:pt x="10769600" y="13665200"/>
                  </a:lnTo>
                  <a:lnTo>
                    <a:pt x="0" y="13665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2774" r="0" b="-2774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371600" y="1028700"/>
            <a:ext cx="7163527" cy="8731402"/>
            <a:chOff x="0" y="0"/>
            <a:chExt cx="9469755" cy="1154239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9469753" cy="11542392"/>
            </a:xfrm>
            <a:custGeom>
              <a:avLst/>
              <a:gdLst/>
              <a:ahLst/>
              <a:cxnLst/>
              <a:rect r="r" b="b" t="t" l="l"/>
              <a:pathLst>
                <a:path h="11542392" w="9469753">
                  <a:moveTo>
                    <a:pt x="0" y="0"/>
                  </a:moveTo>
                  <a:lnTo>
                    <a:pt x="9469753" y="0"/>
                  </a:lnTo>
                  <a:lnTo>
                    <a:pt x="9469753" y="11542392"/>
                  </a:lnTo>
                  <a:lnTo>
                    <a:pt x="0" y="1154239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112433" t="0" r="-112433" b="-3867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142875"/>
              <a:ext cx="9469755" cy="1168526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 rtl="true">
                <a:lnSpc>
                  <a:spcPts val="4899"/>
                </a:lnSpc>
              </a:pPr>
              <a:r>
                <a:rPr lang="ar-EG" sz="27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بعد التكبير أضع كفي اليمنى على كفي اليسرى.</a:t>
              </a:r>
            </a:p>
            <a:p>
              <a:pPr algn="r" rtl="true">
                <a:lnSpc>
                  <a:spcPts val="4899"/>
                </a:lnSpc>
              </a:pPr>
              <a:r>
                <a:rPr lang="ar-EG" sz="27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يكون وضع اليدين على الصدر بخشوع وسكينة.</a:t>
              </a:r>
            </a:p>
            <a:p>
              <a:pPr algn="r" rtl="true">
                <a:lnSpc>
                  <a:spcPts val="4899"/>
                </a:lnSpc>
              </a:pPr>
              <a:r>
                <a:rPr lang="ar-EG" sz="27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أو أقبض بيدي اليمنى على رسغ اليد اليسرى.</a:t>
              </a:r>
            </a:p>
            <a:p>
              <a:pPr algn="r" rtl="true">
                <a:lnSpc>
                  <a:spcPts val="4899"/>
                </a:lnSpc>
              </a:pPr>
              <a:r>
                <a:rPr lang="ar-EG" sz="27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الرسغ هو المفصل الذي يجمع بين الكف والساعد.</a:t>
              </a:r>
            </a:p>
            <a:p>
              <a:pPr algn="r" rtl="true">
                <a:lnSpc>
                  <a:spcPts val="4899"/>
                </a:lnSpc>
              </a:pPr>
              <a:r>
                <a:rPr lang="ar-EG" sz="27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هذه الهيئة تدل على الذل والخضوع لله تعالى.</a:t>
              </a:r>
            </a:p>
            <a:p>
              <a:pPr algn="r" rtl="true">
                <a:lnSpc>
                  <a:spcPts val="4899"/>
                </a:lnSpc>
              </a:pPr>
              <a:r>
                <a:rPr lang="ar-EG" sz="27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الأفضل التنويع بين الوضع والقبض كما فعل النبي.</a:t>
              </a:r>
            </a:p>
            <a:p>
              <a:pPr algn="r" rtl="true">
                <a:lnSpc>
                  <a:spcPts val="4899"/>
                </a:lnSpc>
              </a:pPr>
              <a:r>
                <a:rPr lang="ar-EG" sz="27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أخفض رأسي قليلاً ناظراً إلى موضع السجود بخشوع.</a:t>
              </a:r>
            </a:p>
            <a:p>
              <a:pPr algn="r" rtl="true">
                <a:lnSpc>
                  <a:spcPts val="4899"/>
                </a:lnSpc>
              </a:pPr>
              <a:r>
                <a:rPr lang="ar-EG" sz="27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عدم رفع البصر إلى السماء أثناء الصلاة منهي عنه.</a:t>
              </a:r>
            </a:p>
            <a:p>
              <a:pPr algn="r" rtl="true">
                <a:lnSpc>
                  <a:spcPts val="4899"/>
                </a:lnSpc>
              </a:pPr>
              <a:r>
                <a:rPr lang="ar-EG" sz="27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النظر لموضع السجود يعين المصلي على الخشوع والتركيز.</a:t>
              </a:r>
            </a:p>
            <a:p>
              <a:pPr algn="r" rtl="true">
                <a:lnSpc>
                  <a:spcPts val="4899"/>
                </a:lnSpc>
              </a:pPr>
              <a:r>
                <a:rPr lang="ar-EG" sz="27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ثم أبدأ بدعاء الاستفتاح سراً بيني وبين نفسي.</a:t>
              </a:r>
            </a:p>
            <a:p>
              <a:pPr algn="r" rtl="true">
                <a:lnSpc>
                  <a:spcPts val="4899"/>
                </a:lnSpc>
              </a:pPr>
              <a:r>
                <a:rPr lang="ar-EG" sz="27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دعاء الاستفتاح سنة مستحبة وليس واجباً في الصلاة.</a:t>
              </a:r>
            </a:p>
            <a:p>
              <a:pPr algn="r" rtl="true">
                <a:lnSpc>
                  <a:spcPts val="4899"/>
                </a:lnSpc>
              </a:pPr>
              <a:r>
                <a:rPr lang="ar-EG" sz="27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أقول: سبحانك اللهم وبحمدك وتبارك اسمك وتعالى جدك.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0" y="7506828"/>
            <a:ext cx="2978755" cy="2780172"/>
          </a:xfrm>
          <a:custGeom>
            <a:avLst/>
            <a:gdLst/>
            <a:ahLst/>
            <a:cxnLst/>
            <a:rect r="r" b="b" t="t" l="l"/>
            <a:pathLst>
              <a:path h="2780172" w="2978755">
                <a:moveTo>
                  <a:pt x="0" y="0"/>
                </a:moveTo>
                <a:lnTo>
                  <a:pt x="2978755" y="0"/>
                </a:lnTo>
                <a:lnTo>
                  <a:pt x="2978755" y="2780172"/>
                </a:lnTo>
                <a:lnTo>
                  <a:pt x="0" y="27801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true" rot="0">
            <a:off x="-117778" y="19050"/>
            <a:ext cx="2978755" cy="2780172"/>
          </a:xfrm>
          <a:custGeom>
            <a:avLst/>
            <a:gdLst/>
            <a:ahLst/>
            <a:cxnLst/>
            <a:rect r="r" b="b" t="t" l="l"/>
            <a:pathLst>
              <a:path h="2780172" w="2978755">
                <a:moveTo>
                  <a:pt x="0" y="2780172"/>
                </a:moveTo>
                <a:lnTo>
                  <a:pt x="2978756" y="2780172"/>
                </a:lnTo>
                <a:lnTo>
                  <a:pt x="2978756" y="0"/>
                </a:lnTo>
                <a:lnTo>
                  <a:pt x="0" y="0"/>
                </a:lnTo>
                <a:lnTo>
                  <a:pt x="0" y="2780172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fast">
    <p:fade/>
  </p:transition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7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981200" y="800100"/>
            <a:ext cx="9159716" cy="8210232"/>
            <a:chOff x="0" y="0"/>
            <a:chExt cx="12212955" cy="1094697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212953" cy="10946977"/>
            </a:xfrm>
            <a:custGeom>
              <a:avLst/>
              <a:gdLst/>
              <a:ahLst/>
              <a:cxnLst/>
              <a:rect r="r" b="b" t="t" l="l"/>
              <a:pathLst>
                <a:path h="10946977" w="12212953">
                  <a:moveTo>
                    <a:pt x="0" y="0"/>
                  </a:moveTo>
                  <a:lnTo>
                    <a:pt x="12212953" y="0"/>
                  </a:lnTo>
                  <a:lnTo>
                    <a:pt x="12212953" y="10946977"/>
                  </a:lnTo>
                  <a:lnTo>
                    <a:pt x="0" y="1094697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71679" t="0" r="-71679" b="-5804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14300"/>
              <a:ext cx="12212955" cy="1106127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 rtl="true">
                <a:lnSpc>
                  <a:spcPts val="4299"/>
                </a:lnSpc>
              </a:pPr>
              <a:r>
                <a:rPr lang="ar-EG" sz="24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أقول دعاء الاستفتاح: سبحانك اللهم وبحمدك وتبارك اسمك وتعالى جدك ولا إله غيرك.</a:t>
              </a:r>
            </a:p>
            <a:p>
              <a:pPr algn="r" rtl="true">
                <a:lnSpc>
                  <a:spcPts val="4299"/>
                </a:lnSpc>
              </a:pPr>
              <a:r>
                <a:rPr lang="ar-EG" sz="24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معنى سبحانك: أي أنزهك يا الله عن كل نقص وعيب لا يليق بك.</a:t>
              </a:r>
            </a:p>
            <a:p>
              <a:pPr algn="r" rtl="true">
                <a:lnSpc>
                  <a:spcPts val="4299"/>
                </a:lnSpc>
              </a:pPr>
              <a:r>
                <a:rPr lang="ar-EG" sz="24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معنى تبارك اسمك: أي كثرت بركة اسمك عند ذكره والعمل بما يرضيك.</a:t>
              </a:r>
            </a:p>
            <a:p>
              <a:pPr algn="r" rtl="true">
                <a:lnSpc>
                  <a:spcPts val="4299"/>
                </a:lnSpc>
              </a:pPr>
              <a:r>
                <a:rPr lang="ar-EG" sz="24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معنى تعالى جدك: أي علا جلالك وعظمتك وسلطانك فوق كل شيء.</a:t>
              </a:r>
            </a:p>
            <a:p>
              <a:pPr algn="r" rtl="true">
                <a:lnSpc>
                  <a:spcPts val="4299"/>
                </a:lnSpc>
              </a:pPr>
              <a:r>
                <a:rPr lang="ar-EG" sz="24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ثم أستعيذ بالله قائلاً: أعوذ بالله من الشيطان الرجيم سراً.</a:t>
              </a:r>
            </a:p>
            <a:p>
              <a:pPr algn="r" rtl="true">
                <a:lnSpc>
                  <a:spcPts val="4299"/>
                </a:lnSpc>
              </a:pPr>
              <a:r>
                <a:rPr lang="ar-EG" sz="24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ثم أسمي الله قائلاً: بسم الله الرحمن الرحيم سراً في الصلاة.</a:t>
              </a:r>
            </a:p>
            <a:p>
              <a:pPr algn="r" rtl="true">
                <a:lnSpc>
                  <a:spcPts val="4299"/>
                </a:lnSpc>
              </a:pPr>
              <a:r>
                <a:rPr lang="ar-EG" sz="24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ثم أقرأ سورة الفاتحة وهي ركن في كل ركعة للإمام والمنفرد.</a:t>
              </a:r>
            </a:p>
            <a:p>
              <a:pPr algn="r" rtl="true">
                <a:lnSpc>
                  <a:spcPts val="4299"/>
                </a:lnSpc>
              </a:pPr>
              <a:r>
                <a:rPr lang="ar-EG" sz="24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بعد الفاتحة أقول: آمين، ومعناها اللهم استجب دعاءنا الذي دعوناك به.</a:t>
              </a:r>
            </a:p>
            <a:p>
              <a:pPr algn="r" rtl="true">
                <a:lnSpc>
                  <a:spcPts val="4299"/>
                </a:lnSpc>
              </a:pPr>
              <a:r>
                <a:rPr lang="ar-EG" sz="24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ثم أقرأ ما تيسر من القرآن الكريم في الركعتين الأوليين فقط.</a:t>
              </a:r>
            </a:p>
            <a:p>
              <a:pPr algn="r" rtl="true">
                <a:lnSpc>
                  <a:spcPts val="4299"/>
                </a:lnSpc>
              </a:pPr>
              <a:r>
                <a:rPr lang="ar-EG" sz="24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تكون القراءة جهرية في الفجر والمغرب والعشاء وسرية في الظهر والعصر.</a:t>
              </a:r>
            </a:p>
            <a:p>
              <a:pPr algn="r" rtl="true">
                <a:lnSpc>
                  <a:spcPts val="4299"/>
                </a:lnSpc>
              </a:pPr>
              <a:r>
                <a:rPr lang="ar-EG" sz="24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يجب الإنصات لقراءة الإمام في الصلاة الجهرية وعدم الانشغال عنه.</a:t>
              </a:r>
            </a:p>
            <a:p>
              <a:pPr algn="r" rtl="true">
                <a:lnSpc>
                  <a:spcPts val="4299"/>
                </a:lnSpc>
              </a:pPr>
              <a:r>
                <a:rPr lang="ar-EG" sz="24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قراءة الفاتحة لا تسقط عن المصلي إلا إذا كان مأموماً مسبوقاً.</a:t>
              </a:r>
            </a:p>
            <a:p>
              <a:pPr algn="r" rtl="true">
                <a:lnSpc>
                  <a:spcPts val="4299"/>
                </a:lnSpc>
              </a:pPr>
              <a:r>
                <a:rPr lang="ar-EG" sz="24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أتدبر معاني الآيات التي أقرؤها ليخشع قلبي وتدمع عيني.</a:t>
              </a:r>
            </a:p>
            <a:p>
              <a:pPr algn="r" rtl="true">
                <a:lnSpc>
                  <a:spcPts val="4299"/>
                </a:lnSpc>
              </a:pPr>
              <a:r>
                <a:rPr lang="ar-EG" sz="24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القراءة تكون بتجويد وترتيل قدر الاستطاعة تزييناً لكلام الله.</a:t>
              </a: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0" y="7506828"/>
            <a:ext cx="2978755" cy="2780172"/>
          </a:xfrm>
          <a:custGeom>
            <a:avLst/>
            <a:gdLst/>
            <a:ahLst/>
            <a:cxnLst/>
            <a:rect r="r" b="b" t="t" l="l"/>
            <a:pathLst>
              <a:path h="2780172" w="2978755">
                <a:moveTo>
                  <a:pt x="0" y="0"/>
                </a:moveTo>
                <a:lnTo>
                  <a:pt x="2978755" y="0"/>
                </a:lnTo>
                <a:lnTo>
                  <a:pt x="2978755" y="2780172"/>
                </a:lnTo>
                <a:lnTo>
                  <a:pt x="0" y="27801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15309245" y="7506828"/>
            <a:ext cx="2978755" cy="2780172"/>
          </a:xfrm>
          <a:custGeom>
            <a:avLst/>
            <a:gdLst/>
            <a:ahLst/>
            <a:cxnLst/>
            <a:rect r="r" b="b" t="t" l="l"/>
            <a:pathLst>
              <a:path h="2780172" w="2978755">
                <a:moveTo>
                  <a:pt x="2978755" y="0"/>
                </a:moveTo>
                <a:lnTo>
                  <a:pt x="0" y="0"/>
                </a:lnTo>
                <a:lnTo>
                  <a:pt x="0" y="2780172"/>
                </a:lnTo>
                <a:lnTo>
                  <a:pt x="2978755" y="2780172"/>
                </a:lnTo>
                <a:lnTo>
                  <a:pt x="297875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1140916" y="3849115"/>
            <a:ext cx="6749141" cy="1912827"/>
          </a:xfrm>
          <a:custGeom>
            <a:avLst/>
            <a:gdLst/>
            <a:ahLst/>
            <a:cxnLst/>
            <a:rect r="r" b="b" t="t" l="l"/>
            <a:pathLst>
              <a:path h="1912827" w="6749141">
                <a:moveTo>
                  <a:pt x="0" y="0"/>
                </a:moveTo>
                <a:lnTo>
                  <a:pt x="6749141" y="0"/>
                </a:lnTo>
                <a:lnTo>
                  <a:pt x="6749141" y="1912827"/>
                </a:lnTo>
                <a:lnTo>
                  <a:pt x="0" y="19128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1788818" y="4448091"/>
            <a:ext cx="5470482" cy="6386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222"/>
              </a:lnSpc>
            </a:pPr>
            <a:r>
              <a:rPr lang="ar-EG" sz="3730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دعاء الاستفتاح والقراءة</a:t>
            </a:r>
          </a:p>
        </p:txBody>
      </p:sp>
    </p:spTree>
  </p:cSld>
  <p:clrMapOvr>
    <a:masterClrMapping/>
  </p:clrMapOvr>
  <p:transition spd="fast">
    <p:fade/>
  </p:transition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7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372600" y="5338867"/>
            <a:ext cx="7848867" cy="3662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rtl="true">
              <a:lnSpc>
                <a:spcPts val="4899"/>
              </a:lnSpc>
            </a:pPr>
            <a:r>
              <a:rPr lang="ar-EG" sz="27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أكبر للركوع رافعاً يدي حذو المنكبين أو الأذنين.</a:t>
            </a:r>
          </a:p>
          <a:p>
            <a:pPr algn="just" rtl="true">
              <a:lnSpc>
                <a:spcPts val="4899"/>
              </a:lnSpc>
            </a:pPr>
            <a:r>
              <a:rPr lang="ar-EG" sz="27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أحني ظهري مستوياً بحيث لو وضع الماء عليه لاستقر.</a:t>
            </a:r>
          </a:p>
          <a:p>
            <a:pPr algn="just" rtl="true">
              <a:lnSpc>
                <a:spcPts val="4899"/>
              </a:lnSpc>
            </a:pPr>
            <a:r>
              <a:rPr lang="ar-EG" sz="27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أضع يدي على ركبتي مفرجتي الأصابع كالقابض عليهما.</a:t>
            </a:r>
          </a:p>
          <a:p>
            <a:pPr algn="just" rtl="true">
              <a:lnSpc>
                <a:spcPts val="4899"/>
              </a:lnSpc>
            </a:pPr>
            <a:r>
              <a:rPr lang="ar-EG" sz="27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أجافي مرفقي عن جنبي ولا ألصقهما بجسدي أثناء الركوع.</a:t>
            </a:r>
          </a:p>
          <a:p>
            <a:pPr algn="just" rtl="true">
              <a:lnSpc>
                <a:spcPts val="4899"/>
              </a:lnSpc>
            </a:pPr>
            <a:r>
              <a:rPr lang="ar-EG" sz="27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أقول في الركوع: سبحان ربي العظيم مرة أو أكثر.</a:t>
            </a:r>
          </a:p>
          <a:p>
            <a:pPr algn="just" rtl="true">
              <a:lnSpc>
                <a:spcPts val="4899"/>
              </a:lnSpc>
            </a:pPr>
            <a:r>
              <a:rPr lang="ar-EG" sz="27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أطمئن في الركوع حتى يرجع كل عظم إلى موضعه.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9982200" y="3348142"/>
            <a:ext cx="7239267" cy="2133600"/>
            <a:chOff x="0" y="0"/>
            <a:chExt cx="9652356" cy="2844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9652352" cy="2844800"/>
            </a:xfrm>
            <a:custGeom>
              <a:avLst/>
              <a:gdLst/>
              <a:ahLst/>
              <a:cxnLst/>
              <a:rect r="r" b="b" t="t" l="l"/>
              <a:pathLst>
                <a:path h="2844800" w="9652352">
                  <a:moveTo>
                    <a:pt x="0" y="0"/>
                  </a:moveTo>
                  <a:lnTo>
                    <a:pt x="9652352" y="0"/>
                  </a:lnTo>
                  <a:lnTo>
                    <a:pt x="9652352" y="2844800"/>
                  </a:lnTo>
                  <a:lnTo>
                    <a:pt x="0" y="28448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6112" r="0" b="-16112"/>
              </a:stretch>
            </a:blipFill>
          </p:spPr>
        </p:sp>
        <p:sp>
          <p:nvSpPr>
            <p:cNvPr name="TextBox 5" id="5"/>
            <p:cNvSpPr txBox="true"/>
            <p:nvPr/>
          </p:nvSpPr>
          <p:spPr>
            <a:xfrm>
              <a:off x="0" y="-209550"/>
              <a:ext cx="9652356" cy="30543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just" rtl="true">
                <a:lnSpc>
                  <a:spcPts val="6660"/>
                </a:lnSpc>
              </a:pPr>
              <a:r>
                <a:rPr lang="ar-EG" sz="3700">
                  <a:solidFill>
                    <a:srgbClr val="356388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الركوع هو تعظيم لله بالانحناء، وله صفة محددة وأذكار خاصة يجب قولها. 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-38100" y="19050"/>
            <a:ext cx="8077200" cy="10248900"/>
            <a:chOff x="0" y="0"/>
            <a:chExt cx="10769600" cy="136652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0769600" cy="13665200"/>
            </a:xfrm>
            <a:custGeom>
              <a:avLst/>
              <a:gdLst/>
              <a:ahLst/>
              <a:cxnLst/>
              <a:rect r="r" b="b" t="t" l="l"/>
              <a:pathLst>
                <a:path h="13665200" w="10769600">
                  <a:moveTo>
                    <a:pt x="0" y="0"/>
                  </a:moveTo>
                  <a:lnTo>
                    <a:pt x="10769600" y="0"/>
                  </a:lnTo>
                  <a:lnTo>
                    <a:pt x="10769600" y="13665200"/>
                  </a:lnTo>
                  <a:lnTo>
                    <a:pt x="0" y="13665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2774" r="0" b="-2774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true" flipV="true" rot="0">
            <a:off x="15309245" y="0"/>
            <a:ext cx="2978755" cy="2780172"/>
          </a:xfrm>
          <a:custGeom>
            <a:avLst/>
            <a:gdLst/>
            <a:ahLst/>
            <a:cxnLst/>
            <a:rect r="r" b="b" t="t" l="l"/>
            <a:pathLst>
              <a:path h="2780172" w="2978755">
                <a:moveTo>
                  <a:pt x="2978755" y="2780172"/>
                </a:moveTo>
                <a:lnTo>
                  <a:pt x="0" y="2780172"/>
                </a:lnTo>
                <a:lnTo>
                  <a:pt x="0" y="0"/>
                </a:lnTo>
                <a:lnTo>
                  <a:pt x="2978755" y="0"/>
                </a:lnTo>
                <a:lnTo>
                  <a:pt x="2978755" y="2780172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0">
            <a:off x="15309245" y="7506828"/>
            <a:ext cx="2978755" cy="2780172"/>
          </a:xfrm>
          <a:custGeom>
            <a:avLst/>
            <a:gdLst/>
            <a:ahLst/>
            <a:cxnLst/>
            <a:rect r="r" b="b" t="t" l="l"/>
            <a:pathLst>
              <a:path h="2780172" w="2978755">
                <a:moveTo>
                  <a:pt x="2978755" y="0"/>
                </a:moveTo>
                <a:lnTo>
                  <a:pt x="0" y="0"/>
                </a:lnTo>
                <a:lnTo>
                  <a:pt x="0" y="2780172"/>
                </a:lnTo>
                <a:lnTo>
                  <a:pt x="2978755" y="2780172"/>
                </a:lnTo>
                <a:lnTo>
                  <a:pt x="2978755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346013" y="1028700"/>
            <a:ext cx="7452609" cy="2112203"/>
          </a:xfrm>
          <a:custGeom>
            <a:avLst/>
            <a:gdLst/>
            <a:ahLst/>
            <a:cxnLst/>
            <a:rect r="r" b="b" t="t" l="l"/>
            <a:pathLst>
              <a:path h="2112203" w="7452609">
                <a:moveTo>
                  <a:pt x="0" y="0"/>
                </a:moveTo>
                <a:lnTo>
                  <a:pt x="7452609" y="0"/>
                </a:lnTo>
                <a:lnTo>
                  <a:pt x="7452609" y="2112203"/>
                </a:lnTo>
                <a:lnTo>
                  <a:pt x="0" y="21122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0337077" y="1697176"/>
            <a:ext cx="5470482" cy="6386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222"/>
              </a:lnSpc>
            </a:pPr>
            <a:r>
              <a:rPr lang="ar-EG" sz="3730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صفة الركوع الصحيحة</a:t>
            </a:r>
          </a:p>
        </p:txBody>
      </p:sp>
    </p:spTree>
  </p:cSld>
  <p:clrMapOvr>
    <a:masterClrMapping/>
  </p:clrMapOvr>
  <p:transition spd="fast">
    <p:fade/>
  </p:transition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7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677400" y="3552825"/>
            <a:ext cx="7285120" cy="5661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rtl="true">
              <a:lnSpc>
                <a:spcPts val="4549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أرفع رأسي من الركوع قائلاً: سمع الله لمن حمده.</a:t>
            </a:r>
          </a:p>
          <a:p>
            <a:pPr algn="just" rtl="true">
              <a:lnSpc>
                <a:spcPts val="4549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يقول هذا الذكر الإمام والمنفرد أما المأموم فلا يقوله.</a:t>
            </a:r>
          </a:p>
          <a:p>
            <a:pPr algn="just" rtl="true">
              <a:lnSpc>
                <a:spcPts val="4549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أرفع يدي عند الرفع حذو المنكبين أو الأذنين أيضاً.</a:t>
            </a:r>
          </a:p>
          <a:p>
            <a:pPr algn="just" rtl="true">
              <a:lnSpc>
                <a:spcPts val="4549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أقف معتدلاً مطمئناً حتى تستقر الأعضاء وتعود لمكانها.</a:t>
            </a:r>
          </a:p>
          <a:p>
            <a:pPr algn="just" rtl="true">
              <a:lnSpc>
                <a:spcPts val="4549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الطمأنينة في الاعتدال ركن من أركان الصلاة لا تصح بدونه.</a:t>
            </a:r>
          </a:p>
          <a:p>
            <a:pPr algn="just" rtl="true">
              <a:lnSpc>
                <a:spcPts val="4549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بعد الاستقرار أقول: ربنا ولك الحمد ملء السماوات والأرض.</a:t>
            </a:r>
          </a:p>
          <a:p>
            <a:pPr algn="just" rtl="true">
              <a:lnSpc>
                <a:spcPts val="4549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يكمل الدعاء: وملء ما شئت من شيء بعد.</a:t>
            </a:r>
          </a:p>
          <a:p>
            <a:pPr algn="just" rtl="true">
              <a:lnSpc>
                <a:spcPts val="4549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هذا الذكر يقوله الإمام والمأموم والمنفرد جميعاً بعد الرفع.</a:t>
            </a:r>
          </a:p>
          <a:p>
            <a:pPr algn="just" rtl="true">
              <a:lnSpc>
                <a:spcPts val="4549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يستحب وضع اليدين على الصدر بعد الرفع كما كان قبله.</a:t>
            </a:r>
          </a:p>
          <a:p>
            <a:pPr algn="just" rtl="true">
              <a:lnSpc>
                <a:spcPts val="4549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يجب عدم التسرع في النزول للسجود قبل تمام الاعتدال.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457200" y="3533775"/>
            <a:ext cx="7285120" cy="59189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rtl="true">
              <a:lnSpc>
                <a:spcPts val="4334"/>
              </a:lnSpc>
            </a:pPr>
            <a:r>
              <a:rPr lang="ar-EG" sz="2200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أكبر للسجود دون رفع اليدين وأخر ساجداً على الأرض.</a:t>
            </a:r>
          </a:p>
          <a:p>
            <a:pPr algn="just" rtl="true">
              <a:lnSpc>
                <a:spcPts val="4334"/>
              </a:lnSpc>
            </a:pPr>
            <a:r>
              <a:rPr lang="ar-EG" sz="2200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يجب السجود على سبعة أعضاء حددها النبي صلى الله عليه وسلم.</a:t>
            </a:r>
          </a:p>
          <a:p>
            <a:pPr algn="just" rtl="true">
              <a:lnSpc>
                <a:spcPts val="4334"/>
              </a:lnSpc>
            </a:pPr>
            <a:r>
              <a:rPr lang="ar-EG" sz="2200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العضو الأول: الجبهة مع الأنف ويمكن اعتبارهما عضواً واحداً.</a:t>
            </a:r>
          </a:p>
          <a:p>
            <a:pPr algn="just" rtl="true">
              <a:lnSpc>
                <a:spcPts val="4334"/>
              </a:lnSpc>
            </a:pPr>
            <a:r>
              <a:rPr lang="ar-EG" sz="2200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العضوين الثاني والثالث: الكفان مبسوطتان مضمومتا الأصابع باتجاه القبلة.</a:t>
            </a:r>
          </a:p>
          <a:p>
            <a:pPr algn="just" rtl="true">
              <a:lnSpc>
                <a:spcPts val="4334"/>
              </a:lnSpc>
            </a:pPr>
            <a:r>
              <a:rPr lang="ar-EG" sz="2200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العضوين الرابع والخامس: الركبتان تلامسان الأرض بشكل مباشر.</a:t>
            </a:r>
          </a:p>
          <a:p>
            <a:pPr algn="just" rtl="true">
              <a:lnSpc>
                <a:spcPts val="4334"/>
              </a:lnSpc>
            </a:pPr>
            <a:r>
              <a:rPr lang="ar-EG" sz="2200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العضوين السادس والسابع: أطراف أصابع القدمين متجهة للقبلة.</a:t>
            </a:r>
          </a:p>
          <a:p>
            <a:pPr algn="just" rtl="true">
              <a:lnSpc>
                <a:spcPts val="4334"/>
              </a:lnSpc>
            </a:pPr>
            <a:r>
              <a:rPr lang="ar-EG" sz="2200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أجافي عضدي عن جنبي وبطني عن فخذي في السجود.</a:t>
            </a:r>
          </a:p>
          <a:p>
            <a:pPr algn="just" rtl="true">
              <a:lnSpc>
                <a:spcPts val="4334"/>
              </a:lnSpc>
            </a:pPr>
            <a:r>
              <a:rPr lang="ar-EG" sz="2200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أقول في السجود: سبحان ربي الأعلى مرة أو أكثر.</a:t>
            </a:r>
          </a:p>
          <a:p>
            <a:pPr algn="just" rtl="true">
              <a:lnSpc>
                <a:spcPts val="4334"/>
              </a:lnSpc>
            </a:pPr>
            <a:r>
              <a:rPr lang="ar-EG" sz="2200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أكثر من الدعاء في السجود فإنه مظنة استجابة الدعاء.</a:t>
            </a:r>
          </a:p>
          <a:p>
            <a:pPr algn="just" rtl="true">
              <a:lnSpc>
                <a:spcPts val="4334"/>
              </a:lnSpc>
            </a:pPr>
            <a:r>
              <a:rPr lang="ar-EG" sz="2200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السجود هو أقرب ما يكون العبد من ربه عز وجل.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0" y="7506828"/>
            <a:ext cx="2978755" cy="2780172"/>
          </a:xfrm>
          <a:custGeom>
            <a:avLst/>
            <a:gdLst/>
            <a:ahLst/>
            <a:cxnLst/>
            <a:rect r="r" b="b" t="t" l="l"/>
            <a:pathLst>
              <a:path h="2780172" w="2978755">
                <a:moveTo>
                  <a:pt x="0" y="0"/>
                </a:moveTo>
                <a:lnTo>
                  <a:pt x="2978755" y="0"/>
                </a:lnTo>
                <a:lnTo>
                  <a:pt x="2978755" y="2780172"/>
                </a:lnTo>
                <a:lnTo>
                  <a:pt x="0" y="27801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15309245" y="7506828"/>
            <a:ext cx="2978755" cy="2780172"/>
          </a:xfrm>
          <a:custGeom>
            <a:avLst/>
            <a:gdLst/>
            <a:ahLst/>
            <a:cxnLst/>
            <a:rect r="r" b="b" t="t" l="l"/>
            <a:pathLst>
              <a:path h="2780172" w="2978755">
                <a:moveTo>
                  <a:pt x="2978755" y="0"/>
                </a:moveTo>
                <a:lnTo>
                  <a:pt x="0" y="0"/>
                </a:lnTo>
                <a:lnTo>
                  <a:pt x="0" y="2780172"/>
                </a:lnTo>
                <a:lnTo>
                  <a:pt x="2978755" y="2780172"/>
                </a:lnTo>
                <a:lnTo>
                  <a:pt x="297875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57200" y="544098"/>
            <a:ext cx="7452609" cy="2112203"/>
          </a:xfrm>
          <a:custGeom>
            <a:avLst/>
            <a:gdLst/>
            <a:ahLst/>
            <a:cxnLst/>
            <a:rect r="r" b="b" t="t" l="l"/>
            <a:pathLst>
              <a:path h="2112203" w="7452609">
                <a:moveTo>
                  <a:pt x="0" y="0"/>
                </a:moveTo>
                <a:lnTo>
                  <a:pt x="7452609" y="0"/>
                </a:lnTo>
                <a:lnTo>
                  <a:pt x="7452609" y="2112204"/>
                </a:lnTo>
                <a:lnTo>
                  <a:pt x="0" y="21122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448263" y="1212574"/>
            <a:ext cx="5470482" cy="6386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222"/>
              </a:lnSpc>
            </a:pPr>
            <a:r>
              <a:rPr lang="ar-EG" sz="3730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‏السجود على الأعضاء السبعة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9806691" y="513910"/>
            <a:ext cx="7452609" cy="2112203"/>
          </a:xfrm>
          <a:custGeom>
            <a:avLst/>
            <a:gdLst/>
            <a:ahLst/>
            <a:cxnLst/>
            <a:rect r="r" b="b" t="t" l="l"/>
            <a:pathLst>
              <a:path h="2112203" w="7452609">
                <a:moveTo>
                  <a:pt x="0" y="0"/>
                </a:moveTo>
                <a:lnTo>
                  <a:pt x="7452609" y="0"/>
                </a:lnTo>
                <a:lnTo>
                  <a:pt x="7452609" y="2112203"/>
                </a:lnTo>
                <a:lnTo>
                  <a:pt x="0" y="21122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797755" y="1182386"/>
            <a:ext cx="5470482" cy="6386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5222"/>
              </a:lnSpc>
            </a:pPr>
            <a:r>
              <a:rPr lang="ar-EG" sz="3730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‏الرفع من الركوع (الاعتدال)</a:t>
            </a:r>
          </a:p>
        </p:txBody>
      </p:sp>
    </p:spTree>
  </p:cSld>
  <p:clrMapOvr>
    <a:masterClrMapping/>
  </p:clrMapOvr>
  <p:transition spd="fast">
    <p:fade/>
  </p:transition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7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372600" y="5310292"/>
            <a:ext cx="7848867" cy="3644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rtl="true">
              <a:lnSpc>
                <a:spcPts val="4899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أرفع رأسي من السجود مكبراً وأجلس مفترشاً رجلي اليسرى.</a:t>
            </a:r>
          </a:p>
          <a:p>
            <a:pPr algn="just" rtl="true">
              <a:lnSpc>
                <a:spcPts val="4899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أنصب قدمي اليمنى وأجعل أصابعها متجهة نحو القبلة.</a:t>
            </a:r>
          </a:p>
          <a:p>
            <a:pPr algn="just" rtl="true">
              <a:lnSpc>
                <a:spcPts val="4899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أضع يدي على فخذي أو ركبتي مبسوطتين مضمومتي الأصابع.</a:t>
            </a:r>
          </a:p>
          <a:p>
            <a:pPr algn="just" rtl="true">
              <a:lnSpc>
                <a:spcPts val="4899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أقول في الجلسة: رب اغفر لي، رب اغفر لي.</a:t>
            </a:r>
          </a:p>
          <a:p>
            <a:pPr algn="just" rtl="true">
              <a:lnSpc>
                <a:spcPts val="4899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يجب الطمأنينة في هذا الجلوس وعدم نقر الصلاة بسرعة.</a:t>
            </a:r>
          </a:p>
          <a:p>
            <a:pPr algn="just" rtl="true">
              <a:lnSpc>
                <a:spcPts val="4899"/>
              </a:lnSpc>
            </a:pPr>
            <a:r>
              <a:rPr lang="ar-EG" sz="2499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ثم أسجد السجدة الثانية مثل الأولى تماماً في الهيئة.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9982200" y="3348142"/>
            <a:ext cx="7239267" cy="2133600"/>
            <a:chOff x="0" y="0"/>
            <a:chExt cx="9652356" cy="2844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9652352" cy="2844800"/>
            </a:xfrm>
            <a:custGeom>
              <a:avLst/>
              <a:gdLst/>
              <a:ahLst/>
              <a:cxnLst/>
              <a:rect r="r" b="b" t="t" l="l"/>
              <a:pathLst>
                <a:path h="2844800" w="9652352">
                  <a:moveTo>
                    <a:pt x="0" y="0"/>
                  </a:moveTo>
                  <a:lnTo>
                    <a:pt x="9652352" y="0"/>
                  </a:lnTo>
                  <a:lnTo>
                    <a:pt x="9652352" y="2844800"/>
                  </a:lnTo>
                  <a:lnTo>
                    <a:pt x="0" y="28448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6112" r="0" b="-16112"/>
              </a:stretch>
            </a:blipFill>
          </p:spPr>
        </p:sp>
        <p:sp>
          <p:nvSpPr>
            <p:cNvPr name="TextBox 5" id="5"/>
            <p:cNvSpPr txBox="true"/>
            <p:nvPr/>
          </p:nvSpPr>
          <p:spPr>
            <a:xfrm>
              <a:off x="0" y="-209550"/>
              <a:ext cx="9652356" cy="30543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just" rtl="true">
                <a:lnSpc>
                  <a:spcPts val="6660"/>
                </a:lnSpc>
              </a:pPr>
              <a:r>
                <a:rPr lang="ar-EG" sz="3700">
                  <a:solidFill>
                    <a:srgbClr val="356388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بعد السجود الأول نجلس جلسة خاصة للدعاء والراحة قبل السجدة الثانية. 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-38100" y="19050"/>
            <a:ext cx="8077200" cy="10248900"/>
            <a:chOff x="0" y="0"/>
            <a:chExt cx="10769600" cy="136652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0769600" cy="13665200"/>
            </a:xfrm>
            <a:custGeom>
              <a:avLst/>
              <a:gdLst/>
              <a:ahLst/>
              <a:cxnLst/>
              <a:rect r="r" b="b" t="t" l="l"/>
              <a:pathLst>
                <a:path h="13665200" w="10769600">
                  <a:moveTo>
                    <a:pt x="0" y="0"/>
                  </a:moveTo>
                  <a:lnTo>
                    <a:pt x="10769600" y="0"/>
                  </a:lnTo>
                  <a:lnTo>
                    <a:pt x="10769600" y="13665200"/>
                  </a:lnTo>
                  <a:lnTo>
                    <a:pt x="0" y="13665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2774" r="0" b="-2774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true" flipV="true" rot="0">
            <a:off x="15309245" y="19050"/>
            <a:ext cx="2978755" cy="2780172"/>
          </a:xfrm>
          <a:custGeom>
            <a:avLst/>
            <a:gdLst/>
            <a:ahLst/>
            <a:cxnLst/>
            <a:rect r="r" b="b" t="t" l="l"/>
            <a:pathLst>
              <a:path h="2780172" w="2978755">
                <a:moveTo>
                  <a:pt x="2978755" y="2780172"/>
                </a:moveTo>
                <a:lnTo>
                  <a:pt x="0" y="2780172"/>
                </a:lnTo>
                <a:lnTo>
                  <a:pt x="0" y="0"/>
                </a:lnTo>
                <a:lnTo>
                  <a:pt x="2978755" y="0"/>
                </a:lnTo>
                <a:lnTo>
                  <a:pt x="2978755" y="2780172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0">
            <a:off x="15309245" y="7506828"/>
            <a:ext cx="2978755" cy="2780172"/>
          </a:xfrm>
          <a:custGeom>
            <a:avLst/>
            <a:gdLst/>
            <a:ahLst/>
            <a:cxnLst/>
            <a:rect r="r" b="b" t="t" l="l"/>
            <a:pathLst>
              <a:path h="2780172" w="2978755">
                <a:moveTo>
                  <a:pt x="2978755" y="0"/>
                </a:moveTo>
                <a:lnTo>
                  <a:pt x="0" y="0"/>
                </a:lnTo>
                <a:lnTo>
                  <a:pt x="0" y="2780172"/>
                </a:lnTo>
                <a:lnTo>
                  <a:pt x="2978755" y="2780172"/>
                </a:lnTo>
                <a:lnTo>
                  <a:pt x="2978755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346013" y="1028700"/>
            <a:ext cx="7452609" cy="2112203"/>
          </a:xfrm>
          <a:custGeom>
            <a:avLst/>
            <a:gdLst/>
            <a:ahLst/>
            <a:cxnLst/>
            <a:rect r="r" b="b" t="t" l="l"/>
            <a:pathLst>
              <a:path h="2112203" w="7452609">
                <a:moveTo>
                  <a:pt x="0" y="0"/>
                </a:moveTo>
                <a:lnTo>
                  <a:pt x="7452609" y="0"/>
                </a:lnTo>
                <a:lnTo>
                  <a:pt x="7452609" y="2112203"/>
                </a:lnTo>
                <a:lnTo>
                  <a:pt x="0" y="21122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0337077" y="1697176"/>
            <a:ext cx="5470482" cy="6386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22"/>
              </a:lnSpc>
            </a:pPr>
            <a:r>
              <a:rPr lang="en-US" sz="3730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</a:rPr>
              <a:t> </a:t>
            </a:r>
            <a:r>
              <a:rPr lang="ar-EG" sz="3730">
                <a:solidFill>
                  <a:srgbClr val="231F20"/>
                </a:solidFill>
                <a:latin typeface="IBM Plex Sans Arabic SemiBold"/>
                <a:ea typeface="IBM Plex Sans Arabic SemiBold"/>
                <a:cs typeface="IBM Plex Sans Arabic SemiBold"/>
                <a:sym typeface="IBM Plex Sans Arabic SemiBold"/>
                <a:rtl val="true"/>
              </a:rPr>
              <a:t>‏الجلسة بين السجدين</a:t>
            </a:r>
          </a:p>
        </p:txBody>
      </p:sp>
    </p:spTree>
  </p:cSld>
  <p:clrMapOvr>
    <a:masterClrMapping/>
  </p:clrMapOvr>
  <p:transition spd="fast">
    <p:fade/>
  </p:transition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7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48900" y="19050"/>
            <a:ext cx="8077200" cy="10248900"/>
            <a:chOff x="0" y="0"/>
            <a:chExt cx="10769600" cy="136652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769600" cy="13665200"/>
            </a:xfrm>
            <a:custGeom>
              <a:avLst/>
              <a:gdLst/>
              <a:ahLst/>
              <a:cxnLst/>
              <a:rect r="r" b="b" t="t" l="l"/>
              <a:pathLst>
                <a:path h="13665200" w="10769600">
                  <a:moveTo>
                    <a:pt x="0" y="0"/>
                  </a:moveTo>
                  <a:lnTo>
                    <a:pt x="10769600" y="0"/>
                  </a:lnTo>
                  <a:lnTo>
                    <a:pt x="10769600" y="13665200"/>
                  </a:lnTo>
                  <a:lnTo>
                    <a:pt x="0" y="13665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2774" r="0" b="-2774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371600" y="495300"/>
            <a:ext cx="7102316" cy="7626032"/>
            <a:chOff x="0" y="0"/>
            <a:chExt cx="9469755" cy="1016804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9469753" cy="10168044"/>
            </a:xfrm>
            <a:custGeom>
              <a:avLst/>
              <a:gdLst/>
              <a:ahLst/>
              <a:cxnLst/>
              <a:rect r="r" b="b" t="t" l="l"/>
              <a:pathLst>
                <a:path h="10168044" w="9469753">
                  <a:moveTo>
                    <a:pt x="0" y="0"/>
                  </a:moveTo>
                  <a:lnTo>
                    <a:pt x="9469753" y="0"/>
                  </a:lnTo>
                  <a:lnTo>
                    <a:pt x="9469753" y="10168044"/>
                  </a:lnTo>
                  <a:lnTo>
                    <a:pt x="0" y="1016804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112433" t="0" r="-112433" b="-17906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190500"/>
              <a:ext cx="9469755" cy="1035854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 rtl="true">
                <a:lnSpc>
                  <a:spcPts val="5074"/>
                </a:lnSpc>
              </a:pPr>
              <a:r>
                <a:rPr lang="ar-EG" sz="24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بعد السجدة الثانية أقوم للركعة الثانية قائلاً الله أكبر.</a:t>
              </a:r>
            </a:p>
            <a:p>
              <a:pPr algn="r" rtl="true">
                <a:lnSpc>
                  <a:spcPts val="5074"/>
                </a:lnSpc>
              </a:pPr>
              <a:r>
                <a:rPr lang="ar-EG" sz="24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أفعل في الركعة الثانية مثل ما فعلت في الأولى.</a:t>
              </a:r>
            </a:p>
            <a:p>
              <a:pPr algn="r" rtl="true">
                <a:lnSpc>
                  <a:spcPts val="5074"/>
                </a:lnSpc>
              </a:pPr>
              <a:r>
                <a:rPr lang="ar-EG" sz="24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أقرأ الفاتحة وسورة بعدها واركع واسجد نفس الركوع والسجود.</a:t>
              </a:r>
            </a:p>
            <a:p>
              <a:pPr algn="r" rtl="true">
                <a:lnSpc>
                  <a:spcPts val="5074"/>
                </a:lnSpc>
              </a:pPr>
              <a:r>
                <a:rPr lang="ar-EG" sz="24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لكن لا أقول دعاء الاستفتاح في بداية الركعة الثانية.</a:t>
              </a:r>
            </a:p>
            <a:p>
              <a:pPr algn="r" rtl="true">
                <a:lnSpc>
                  <a:spcPts val="5074"/>
                </a:lnSpc>
              </a:pPr>
              <a:r>
                <a:rPr lang="ar-EG" sz="24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بعد الانتهاء من الركعة الثانية أجلس للتشهد الأول.</a:t>
              </a:r>
            </a:p>
            <a:p>
              <a:pPr algn="r" rtl="true">
                <a:lnSpc>
                  <a:spcPts val="5074"/>
                </a:lnSpc>
              </a:pPr>
              <a:r>
                <a:rPr lang="ar-EG" sz="24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أجلس مفترشاً كما جلست بين السجدتين سابقاً.</a:t>
              </a:r>
            </a:p>
            <a:p>
              <a:pPr algn="r" rtl="true">
                <a:lnSpc>
                  <a:spcPts val="5074"/>
                </a:lnSpc>
              </a:pPr>
              <a:r>
                <a:rPr lang="ar-EG" sz="24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أضع يدي على فخذي وأقبض أصابع اليمنى إلا السبابة.</a:t>
              </a:r>
            </a:p>
            <a:p>
              <a:pPr algn="r" rtl="true">
                <a:lnSpc>
                  <a:spcPts val="5074"/>
                </a:lnSpc>
              </a:pPr>
              <a:r>
                <a:rPr lang="ar-EG" sz="24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أشير بالسبابة عند الدعاء وذكر الله في التشهد.</a:t>
              </a:r>
            </a:p>
            <a:p>
              <a:pPr algn="r" rtl="true">
                <a:lnSpc>
                  <a:spcPts val="5074"/>
                </a:lnSpc>
              </a:pPr>
              <a:r>
                <a:rPr lang="ar-EG" sz="24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أقرأ التحيات لله والصلوات والطيبات السلام عليك أيها النبي.</a:t>
              </a:r>
            </a:p>
            <a:p>
              <a:pPr algn="r" rtl="true">
                <a:lnSpc>
                  <a:spcPts val="5074"/>
                </a:lnSpc>
              </a:pPr>
              <a:r>
                <a:rPr lang="ar-EG" sz="2499">
                  <a:solidFill>
                    <a:srgbClr val="231F20"/>
                  </a:solidFill>
                  <a:latin typeface="IBM Plex Sans Arabic SemiBold"/>
                  <a:ea typeface="IBM Plex Sans Arabic SemiBold"/>
                  <a:cs typeface="IBM Plex Sans Arabic SemiBold"/>
                  <a:sym typeface="IBM Plex Sans Arabic SemiBold"/>
                  <a:rtl val="true"/>
                </a:rPr>
                <a:t>أكمل: السلام علينا وعلى عباد الله الصالحين أشهد أن...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0" y="7506828"/>
            <a:ext cx="2978755" cy="2780172"/>
          </a:xfrm>
          <a:custGeom>
            <a:avLst/>
            <a:gdLst/>
            <a:ahLst/>
            <a:cxnLst/>
            <a:rect r="r" b="b" t="t" l="l"/>
            <a:pathLst>
              <a:path h="2780172" w="2978755">
                <a:moveTo>
                  <a:pt x="0" y="0"/>
                </a:moveTo>
                <a:lnTo>
                  <a:pt x="2978755" y="0"/>
                </a:lnTo>
                <a:lnTo>
                  <a:pt x="2978755" y="2780172"/>
                </a:lnTo>
                <a:lnTo>
                  <a:pt x="0" y="27801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true" rot="0">
            <a:off x="0" y="19050"/>
            <a:ext cx="2978755" cy="2780172"/>
          </a:xfrm>
          <a:custGeom>
            <a:avLst/>
            <a:gdLst/>
            <a:ahLst/>
            <a:cxnLst/>
            <a:rect r="r" b="b" t="t" l="l"/>
            <a:pathLst>
              <a:path h="2780172" w="2978755">
                <a:moveTo>
                  <a:pt x="0" y="2780172"/>
                </a:moveTo>
                <a:lnTo>
                  <a:pt x="2978755" y="2780172"/>
                </a:lnTo>
                <a:lnTo>
                  <a:pt x="2978755" y="0"/>
                </a:lnTo>
                <a:lnTo>
                  <a:pt x="0" y="0"/>
                </a:lnTo>
                <a:lnTo>
                  <a:pt x="0" y="2780172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fast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DAHA9FuLbds</dc:identifier>
  <dcterms:modified xsi:type="dcterms:W3CDTF">2011-08-01T06:04:30Z</dcterms:modified>
  <cp:revision>1</cp:revision>
  <dc:title>صفة الصلاة.pptx</dc:title>
</cp:coreProperties>
</file>