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Nyutro Sans Bold" panose="020B0604020202020204" charset="0"/>
      <p:regular r:id="rId10"/>
    </p:embeddedFont>
    <p:embeddedFont>
      <p:font typeface="Nyutro Sans" panose="020B0604020202020204" charset="0"/>
      <p:regular r:id="rId11"/>
    </p:embeddedFont>
    <p:embeddedFont>
      <p:font typeface="Nyutro Sans Heavy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96600" y="266700"/>
            <a:ext cx="6629400" cy="9813073"/>
            <a:chOff x="0" y="0"/>
            <a:chExt cx="1863593" cy="27828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3594" cy="2782841"/>
            </a:xfrm>
            <a:custGeom>
              <a:avLst/>
              <a:gdLst/>
              <a:ahLst/>
              <a:cxnLst/>
              <a:rect l="l" t="t" r="r" b="b"/>
              <a:pathLst>
                <a:path w="1863594" h="2782841">
                  <a:moveTo>
                    <a:pt x="1376152" y="0"/>
                  </a:moveTo>
                  <a:lnTo>
                    <a:pt x="177673" y="0"/>
                  </a:lnTo>
                  <a:cubicBezTo>
                    <a:pt x="79547" y="0"/>
                    <a:pt x="0" y="79547"/>
                    <a:pt x="0" y="177673"/>
                  </a:cubicBezTo>
                  <a:lnTo>
                    <a:pt x="0" y="2605167"/>
                  </a:lnTo>
                  <a:cubicBezTo>
                    <a:pt x="0" y="2703293"/>
                    <a:pt x="79547" y="2782840"/>
                    <a:pt x="177673" y="2782840"/>
                  </a:cubicBezTo>
                  <a:lnTo>
                    <a:pt x="1685921" y="2782840"/>
                  </a:lnTo>
                  <a:cubicBezTo>
                    <a:pt x="1784047" y="2782840"/>
                    <a:pt x="1863594" y="2703293"/>
                    <a:pt x="1863594" y="2605167"/>
                  </a:cubicBezTo>
                  <a:lnTo>
                    <a:pt x="1863594" y="523958"/>
                  </a:lnTo>
                  <a:cubicBezTo>
                    <a:pt x="1863594" y="480251"/>
                    <a:pt x="1847484" y="438079"/>
                    <a:pt x="1818345" y="405503"/>
                  </a:cubicBezTo>
                  <a:lnTo>
                    <a:pt x="1508568" y="59214"/>
                  </a:lnTo>
                  <a:cubicBezTo>
                    <a:pt x="1474864" y="21536"/>
                    <a:pt x="1426705" y="0"/>
                    <a:pt x="1376152" y="0"/>
                  </a:cubicBezTo>
                  <a:close/>
                </a:path>
              </a:pathLst>
            </a:custGeom>
            <a:blipFill>
              <a:blip r:embed="rId2"/>
              <a:stretch>
                <a:fillRect t="-162" b="-16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9763125" cy="8630825"/>
            <a:chOff x="0" y="0"/>
            <a:chExt cx="13017500" cy="11507767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3017500" cy="10677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5000"/>
                </a:lnSpc>
              </a:pPr>
              <a:r>
                <a:rPr lang="en-US" sz="15000" b="1" spc="-150">
                  <a:solidFill>
                    <a:srgbClr val="F0F8FF"/>
                  </a:solidFill>
                  <a:latin typeface="Nyutro Sans Heavy"/>
                  <a:ea typeface="Nyutro Sans Heavy"/>
                  <a:cs typeface="Nyutro Sans Heavy"/>
                  <a:sym typeface="Nyutro Sans Heavy"/>
                </a:rPr>
                <a:t>Building a Tetris Game in Pygame</a:t>
              </a:r>
            </a:p>
            <a:p>
              <a:pPr marL="0" lvl="0" indent="0" algn="l">
                <a:lnSpc>
                  <a:spcPts val="15000"/>
                </a:lnSpc>
              </a:pPr>
              <a:endParaRPr lang="en-US" sz="15000" b="1" spc="-150">
                <a:solidFill>
                  <a:srgbClr val="F0F8FF"/>
                </a:solidFill>
                <a:latin typeface="Nyutro Sans Heavy"/>
                <a:ea typeface="Nyutro Sans Heavy"/>
                <a:cs typeface="Nyutro Sans Heavy"/>
                <a:sym typeface="Nyutro Sans Heavy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774342"/>
              <a:ext cx="9182100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4617" y="3067050"/>
            <a:ext cx="4010025" cy="6267450"/>
            <a:chOff x="0" y="0"/>
            <a:chExt cx="1056138" cy="1650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6138" cy="1650686"/>
            </a:xfrm>
            <a:custGeom>
              <a:avLst/>
              <a:gdLst/>
              <a:ahLst/>
              <a:cxnLst/>
              <a:rect l="l" t="t" r="r" b="b"/>
              <a:pathLst>
                <a:path w="1056138" h="1650686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1B6CA8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09442" y="3067050"/>
            <a:ext cx="4010025" cy="6267450"/>
            <a:chOff x="0" y="0"/>
            <a:chExt cx="1056138" cy="1650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56138" cy="1650686"/>
            </a:xfrm>
            <a:custGeom>
              <a:avLst/>
              <a:gdLst/>
              <a:ahLst/>
              <a:cxnLst/>
              <a:rect l="l" t="t" r="r" b="b"/>
              <a:pathLst>
                <a:path w="1056138" h="1650686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2499CB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24267" y="3067050"/>
            <a:ext cx="4010025" cy="6267450"/>
            <a:chOff x="0" y="0"/>
            <a:chExt cx="1056138" cy="16506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56138" cy="1650686"/>
            </a:xfrm>
            <a:custGeom>
              <a:avLst/>
              <a:gdLst/>
              <a:ahLst/>
              <a:cxnLst/>
              <a:rect l="l" t="t" r="r" b="b"/>
              <a:pathLst>
                <a:path w="1056138" h="1650686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1B6CA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66750" y="742950"/>
            <a:ext cx="16954500" cy="232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00"/>
              </a:lnSpc>
              <a:spcBef>
                <a:spcPct val="0"/>
              </a:spcBef>
            </a:pPr>
            <a:r>
              <a:rPr lang="en-US" sz="9000" b="1" spc="-89">
                <a:solidFill>
                  <a:srgbClr val="1B6CA8"/>
                </a:solidFill>
                <a:latin typeface="Nyutro Sans Heavy"/>
                <a:ea typeface="Nyutro Sans Heavy"/>
                <a:cs typeface="Nyutro Sans Heavy"/>
                <a:sym typeface="Nyutro Sans Heavy"/>
              </a:rPr>
              <a:t>Game Se</a:t>
            </a:r>
            <a:r>
              <a:rPr lang="en-US" sz="9000" b="1" u="none" strike="noStrike" spc="-89">
                <a:solidFill>
                  <a:srgbClr val="1B6CA8"/>
                </a:solidFill>
                <a:latin typeface="Nyutro Sans Heavy"/>
                <a:ea typeface="Nyutro Sans Heavy"/>
                <a:cs typeface="Nyutro Sans Heavy"/>
                <a:sym typeface="Nyutro Sans Heavy"/>
              </a:rPr>
              <a:t>tup &amp; Configuration</a:t>
            </a:r>
          </a:p>
          <a:p>
            <a:pPr marL="0" lvl="0" indent="0" algn="ctr">
              <a:lnSpc>
                <a:spcPts val="8100"/>
              </a:lnSpc>
              <a:spcBef>
                <a:spcPct val="0"/>
              </a:spcBef>
            </a:pPr>
            <a:endParaRPr lang="en-US" sz="9000" b="1" u="none" strike="noStrike" spc="-89">
              <a:solidFill>
                <a:srgbClr val="1B6CA8"/>
              </a:solidFill>
              <a:latin typeface="Nyutro Sans Heavy"/>
              <a:ea typeface="Nyutro Sans Heavy"/>
              <a:cs typeface="Nyutro Sans Heavy"/>
              <a:sym typeface="Nyutro Sans Heavy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3297636" y="6200775"/>
            <a:ext cx="3603986" cy="3003550"/>
            <a:chOff x="0" y="0"/>
            <a:chExt cx="4805315" cy="400473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38100"/>
              <a:ext cx="4805315" cy="2095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400"/>
                </a:lnSpc>
              </a:pPr>
              <a:r>
                <a:rPr lang="en-US" sz="6000" b="1" spc="-60">
                  <a:solidFill>
                    <a:srgbClr val="AEE9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Cell Size</a:t>
              </a:r>
            </a:p>
            <a:p>
              <a:pPr marL="0" lvl="0" indent="0" algn="ctr">
                <a:lnSpc>
                  <a:spcPts val="5400"/>
                </a:lnSpc>
              </a:pPr>
              <a:endParaRPr lang="en-US" sz="6000" b="1" spc="-60">
                <a:solidFill>
                  <a:srgbClr val="AEE9FF"/>
                </a:solidFill>
                <a:latin typeface="Nyutro Sans Bold"/>
                <a:ea typeface="Nyutro Sans Bold"/>
                <a:cs typeface="Nyutro Sans Bold"/>
                <a:sym typeface="Nyutro Sans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588" y="2241550"/>
              <a:ext cx="4042139" cy="1763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>
                  <a:solidFill>
                    <a:srgbClr val="F0F8FF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30 pixels per grid cell for rendering.</a:t>
              </a:r>
            </a:p>
            <a:p>
              <a:pPr marL="0" lvl="0" indent="0" algn="ctr">
                <a:lnSpc>
                  <a:spcPts val="3499"/>
                </a:lnSpc>
              </a:pPr>
              <a:endParaRPr lang="en-US" sz="2499">
                <a:solidFill>
                  <a:srgbClr val="F0F8FF"/>
                </a:solidFill>
                <a:latin typeface="Nyutro Sans"/>
                <a:ea typeface="Nyutro Sans"/>
                <a:cs typeface="Nyutro Sans"/>
                <a:sym typeface="Nyutro San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361651" y="5645150"/>
            <a:ext cx="4057816" cy="3596005"/>
            <a:chOff x="0" y="0"/>
            <a:chExt cx="5410421" cy="479467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47625"/>
              <a:ext cx="5410421" cy="2875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220"/>
                </a:lnSpc>
              </a:pPr>
              <a:r>
                <a:rPr lang="en-US" sz="5800" b="1" spc="-58">
                  <a:solidFill>
                    <a:srgbClr val="AEE9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Board Dimensions</a:t>
              </a:r>
            </a:p>
            <a:p>
              <a:pPr marL="0" lvl="0" indent="0" algn="ctr">
                <a:lnSpc>
                  <a:spcPts val="5220"/>
                </a:lnSpc>
              </a:pPr>
              <a:endParaRPr lang="en-US" sz="5800" b="1" spc="-58">
                <a:solidFill>
                  <a:srgbClr val="AEE9FF"/>
                </a:solidFill>
                <a:latin typeface="Nyutro Sans Bold"/>
                <a:ea typeface="Nyutro Sans Bold"/>
                <a:cs typeface="Nyutro Sans Bold"/>
                <a:sym typeface="Nyutro Sans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031490"/>
              <a:ext cx="5410421" cy="1763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0F8FF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10 </a:t>
              </a:r>
              <a:r>
                <a:rPr lang="en-US" sz="2499" u="none" strike="noStrike">
                  <a:solidFill>
                    <a:srgbClr val="F0F8FF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columns × 20 rows for classic Tetris proportions.</a:t>
              </a:r>
            </a:p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endParaRPr lang="en-US" sz="2499" u="none" strike="noStrike">
                <a:solidFill>
                  <a:srgbClr val="F0F8FF"/>
                </a:solidFill>
                <a:latin typeface="Nyutro Sans"/>
                <a:ea typeface="Nyutro Sans"/>
                <a:cs typeface="Nyutro Sans"/>
                <a:sym typeface="Nyutro San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691324" y="5610225"/>
            <a:ext cx="4075910" cy="3951605"/>
            <a:chOff x="0" y="0"/>
            <a:chExt cx="5434547" cy="5268807"/>
          </a:xfrm>
        </p:grpSpPr>
        <p:sp>
          <p:nvSpPr>
            <p:cNvPr id="19" name="TextBox 19"/>
            <p:cNvSpPr txBox="1"/>
            <p:nvPr/>
          </p:nvSpPr>
          <p:spPr>
            <a:xfrm>
              <a:off x="0" y="47625"/>
              <a:ext cx="5434547" cy="2875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220"/>
                </a:lnSpc>
              </a:pPr>
              <a:r>
                <a:rPr lang="en-US" sz="5800" b="1" spc="-58">
                  <a:solidFill>
                    <a:srgbClr val="AEE9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Pygame Initialization</a:t>
              </a:r>
            </a:p>
            <a:p>
              <a:pPr marL="0" lvl="0" indent="0" algn="ctr">
                <a:lnSpc>
                  <a:spcPts val="5220"/>
                </a:lnSpc>
              </a:pPr>
              <a:endParaRPr lang="en-US" sz="5800" b="1" spc="-58">
                <a:solidFill>
                  <a:srgbClr val="AEE9FF"/>
                </a:solidFill>
                <a:latin typeface="Nyutro Sans Bold"/>
                <a:ea typeface="Nyutro Sans Bold"/>
                <a:cs typeface="Nyutro Sans Bold"/>
                <a:sym typeface="Nyutro Sans Bold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050540"/>
              <a:ext cx="5434547" cy="2218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49"/>
                </a:lnSpc>
              </a:pPr>
              <a:r>
                <a:rPr lang="en-US" sz="2499" u="none" strike="noStrike">
                  <a:solidFill>
                    <a:srgbClr val="F0F8FF"/>
                  </a:solidFill>
                  <a:latin typeface="Nyutro Sans"/>
                  <a:ea typeface="Nyutro Sans"/>
                  <a:cs typeface="Nyutro Sans"/>
                  <a:sym typeface="Nyutro Sans"/>
                </a:rPr>
                <a:t>Screen display set to 300×600 pixels with game loop running at 60 FPS.</a:t>
              </a:r>
            </a:p>
            <a:p>
              <a:pPr marL="0" lvl="0" indent="0" algn="ctr">
                <a:lnSpc>
                  <a:spcPts val="3249"/>
                </a:lnSpc>
              </a:pPr>
              <a:endParaRPr lang="en-US" sz="2499" u="none" strike="noStrike">
                <a:solidFill>
                  <a:srgbClr val="F0F8FF"/>
                </a:solidFill>
                <a:latin typeface="Nyutro Sans"/>
                <a:ea typeface="Nyutro Sans"/>
                <a:cs typeface="Nyutro Sans"/>
                <a:sym typeface="Nyutro Sans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4147976" y="4454956"/>
            <a:ext cx="1903307" cy="899745"/>
          </a:xfrm>
          <a:custGeom>
            <a:avLst/>
            <a:gdLst/>
            <a:ahLst/>
            <a:cxnLst/>
            <a:rect l="l" t="t" r="r" b="b"/>
            <a:pathLst>
              <a:path w="1903307" h="899745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462801" y="4454956"/>
            <a:ext cx="1903307" cy="899745"/>
          </a:xfrm>
          <a:custGeom>
            <a:avLst/>
            <a:gdLst/>
            <a:ahLst/>
            <a:cxnLst/>
            <a:rect l="l" t="t" r="r" b="b"/>
            <a:pathLst>
              <a:path w="1903307" h="899745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2777626" y="4454956"/>
            <a:ext cx="1903307" cy="899745"/>
          </a:xfrm>
          <a:custGeom>
            <a:avLst/>
            <a:gdLst/>
            <a:ahLst/>
            <a:cxnLst/>
            <a:rect l="l" t="t" r="r" b="b"/>
            <a:pathLst>
              <a:path w="1903307" h="899745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3352800"/>
            <a:ext cx="4010025" cy="6267450"/>
            <a:chOff x="0" y="0"/>
            <a:chExt cx="1056138" cy="1650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6138" cy="1650686"/>
            </a:xfrm>
            <a:custGeom>
              <a:avLst/>
              <a:gdLst/>
              <a:ahLst/>
              <a:cxnLst/>
              <a:rect l="l" t="t" r="r" b="b"/>
              <a:pathLst>
                <a:path w="1056138" h="1650686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1B6CA8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81575" y="3352800"/>
            <a:ext cx="4010025" cy="6267450"/>
            <a:chOff x="0" y="0"/>
            <a:chExt cx="1056138" cy="1650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56138" cy="1650686"/>
            </a:xfrm>
            <a:custGeom>
              <a:avLst/>
              <a:gdLst/>
              <a:ahLst/>
              <a:cxnLst/>
              <a:rect l="l" t="t" r="r" b="b"/>
              <a:pathLst>
                <a:path w="1056138" h="1650686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2499CB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3352800"/>
            <a:ext cx="4010025" cy="6267450"/>
            <a:chOff x="0" y="0"/>
            <a:chExt cx="1056138" cy="16506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56138" cy="1650686"/>
            </a:xfrm>
            <a:custGeom>
              <a:avLst/>
              <a:gdLst/>
              <a:ahLst/>
              <a:cxnLst/>
              <a:rect l="l" t="t" r="r" b="b"/>
              <a:pathLst>
                <a:path w="1056138" h="1650686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1B6CA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611225" y="3352800"/>
            <a:ext cx="4010025" cy="6267450"/>
            <a:chOff x="0" y="0"/>
            <a:chExt cx="1056138" cy="16506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56138" cy="1650686"/>
            </a:xfrm>
            <a:custGeom>
              <a:avLst/>
              <a:gdLst/>
              <a:ahLst/>
              <a:cxnLst/>
              <a:rect l="l" t="t" r="r" b="b"/>
              <a:pathLst>
                <a:path w="1056138" h="1650686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2499CB"/>
            </a:solidFill>
            <a:ln cap="rnd">
              <a:noFill/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66750" y="742950"/>
            <a:ext cx="16954500" cy="232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00"/>
              </a:lnSpc>
              <a:spcBef>
                <a:spcPct val="0"/>
              </a:spcBef>
            </a:pPr>
            <a:r>
              <a:rPr lang="en-US" sz="9000" b="1" spc="-89">
                <a:solidFill>
                  <a:srgbClr val="1B6CA8"/>
                </a:solidFill>
                <a:latin typeface="Nyutro Sans Heavy"/>
                <a:ea typeface="Nyutro Sans Heavy"/>
                <a:cs typeface="Nyutro Sans Heavy"/>
                <a:sym typeface="Nyutro Sans Heavy"/>
              </a:rPr>
              <a:t>Sh</a:t>
            </a:r>
            <a:r>
              <a:rPr lang="en-US" sz="9000" b="1" u="none" strike="noStrike" spc="-89">
                <a:solidFill>
                  <a:srgbClr val="1B6CA8"/>
                </a:solidFill>
                <a:latin typeface="Nyutro Sans Heavy"/>
                <a:ea typeface="Nyutro Sans Heavy"/>
                <a:cs typeface="Nyutro Sans Heavy"/>
                <a:sym typeface="Nyutro Sans Heavy"/>
              </a:rPr>
              <a:t>ape Class: Movement &amp; Collision</a:t>
            </a:r>
          </a:p>
          <a:p>
            <a:pPr marL="0" lvl="0" indent="0" algn="ctr">
              <a:lnSpc>
                <a:spcPts val="8100"/>
              </a:lnSpc>
              <a:spcBef>
                <a:spcPct val="0"/>
              </a:spcBef>
            </a:pPr>
            <a:endParaRPr lang="en-US" sz="9000" b="1" u="none" strike="noStrike" spc="-89">
              <a:solidFill>
                <a:srgbClr val="1B6CA8"/>
              </a:solidFill>
              <a:latin typeface="Nyutro Sans Heavy"/>
              <a:ea typeface="Nyutro Sans Heavy"/>
              <a:cs typeface="Nyutro Sans Heavy"/>
              <a:sym typeface="Nyutro Sans Heavy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869769" y="5829300"/>
            <a:ext cx="3603986" cy="3351418"/>
            <a:chOff x="0" y="38100"/>
            <a:chExt cx="4805315" cy="446855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38100"/>
              <a:ext cx="4805315" cy="1488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52"/>
                </a:lnSpc>
              </a:pPr>
              <a:r>
                <a:rPr lang="en-US" sz="4725" b="1" spc="-47" dirty="0">
                  <a:solidFill>
                    <a:srgbClr val="AEE9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Position </a:t>
              </a:r>
              <a:r>
                <a:rPr lang="en-US" sz="4725" b="1" spc="-47" dirty="0" smtClean="0">
                  <a:solidFill>
                    <a:srgbClr val="AEE9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Tracking</a:t>
              </a:r>
              <a:endParaRPr lang="en-US" sz="4725" b="1" spc="-47" dirty="0">
                <a:solidFill>
                  <a:srgbClr val="AEE9FF"/>
                </a:solidFill>
                <a:latin typeface="Nyutro Sans Bold"/>
                <a:ea typeface="Nyutro Sans Bold"/>
                <a:cs typeface="Nyutro Sans Bold"/>
                <a:sym typeface="Nyutro Sans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588" y="2112839"/>
              <a:ext cx="4042139" cy="23938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b="1" dirty="0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Each shape stores x, y coordinates and color (RGB tuple).</a:t>
              </a:r>
            </a:p>
            <a:p>
              <a:pPr marL="0" lvl="0" indent="0" algn="ctr">
                <a:lnSpc>
                  <a:spcPts val="3499"/>
                </a:lnSpc>
              </a:pPr>
              <a:endParaRPr lang="en-US" sz="2499" b="1" dirty="0">
                <a:solidFill>
                  <a:srgbClr val="F0F8FF"/>
                </a:solidFill>
                <a:latin typeface="Nyutro Sans Bold"/>
                <a:ea typeface="Nyutro Sans Bold"/>
                <a:cs typeface="Nyutro Sans Bold"/>
                <a:sym typeface="Nyutro Sans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458270" y="5829300"/>
            <a:ext cx="3056635" cy="3709375"/>
            <a:chOff x="-1" y="38100"/>
            <a:chExt cx="4075512" cy="494583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38100"/>
              <a:ext cx="4075511" cy="2335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52"/>
                </a:lnSpc>
              </a:pPr>
              <a:r>
                <a:rPr lang="en-US" sz="4725" b="1" spc="-47">
                  <a:solidFill>
                    <a:srgbClr val="AEE9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Movement Methods</a:t>
              </a:r>
            </a:p>
            <a:p>
              <a:pPr marL="0" lvl="0" indent="0" algn="ctr">
                <a:lnSpc>
                  <a:spcPts val="4252"/>
                </a:lnSpc>
              </a:pPr>
              <a:endParaRPr lang="en-US" sz="4725" b="1" spc="-47">
                <a:solidFill>
                  <a:srgbClr val="AEE9FF"/>
                </a:solidFill>
                <a:latin typeface="Nyutro Sans Bold"/>
                <a:ea typeface="Nyutro Sans Bold"/>
                <a:cs typeface="Nyutro Sans Bold"/>
                <a:sym typeface="Nyutro Sans Bold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-1" y="2052349"/>
              <a:ext cx="4075511" cy="2931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dirty="0" err="1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move_</a:t>
              </a:r>
              <a:r>
                <a:rPr lang="en-US" sz="2499" b="1" u="none" strike="noStrike" dirty="0" err="1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down</a:t>
              </a:r>
              <a:r>
                <a:rPr lang="en-US" sz="2499" b="1" u="none" strike="noStrike" dirty="0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(), </a:t>
              </a:r>
              <a:r>
                <a:rPr lang="en-US" sz="2499" b="1" u="none" strike="noStrike" dirty="0" err="1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move_left</a:t>
              </a:r>
              <a:r>
                <a:rPr lang="en-US" sz="2499" b="1" u="none" strike="noStrike" dirty="0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(), </a:t>
              </a:r>
              <a:r>
                <a:rPr lang="en-US" sz="2499" b="1" u="none" strike="noStrike" dirty="0" err="1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move_right</a:t>
              </a:r>
              <a:r>
                <a:rPr lang="en-US" sz="2499" b="1" u="none" strike="noStrike" dirty="0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() adjust coordinates by 1 unit.</a:t>
              </a:r>
            </a:p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endParaRPr lang="en-US" sz="2499" b="1" u="none" strike="noStrike" dirty="0">
                <a:solidFill>
                  <a:srgbClr val="F0F8FF"/>
                </a:solidFill>
                <a:latin typeface="Nyutro Sans Bold"/>
                <a:ea typeface="Nyutro Sans Bold"/>
                <a:cs typeface="Nyutro Sans Bold"/>
                <a:sym typeface="Nyutro Sans Bold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773096" y="5829300"/>
            <a:ext cx="3044119" cy="3723429"/>
            <a:chOff x="-16687" y="38100"/>
            <a:chExt cx="4058826" cy="4964571"/>
          </a:xfrm>
        </p:grpSpPr>
        <p:sp>
          <p:nvSpPr>
            <p:cNvPr id="22" name="TextBox 22"/>
            <p:cNvSpPr txBox="1"/>
            <p:nvPr/>
          </p:nvSpPr>
          <p:spPr>
            <a:xfrm>
              <a:off x="0" y="38100"/>
              <a:ext cx="4042139" cy="1488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52"/>
                </a:lnSpc>
              </a:pPr>
              <a:r>
                <a:rPr lang="en-US" sz="4725" b="1" spc="-47" dirty="0">
                  <a:solidFill>
                    <a:srgbClr val="AEE9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Boundary </a:t>
              </a:r>
              <a:r>
                <a:rPr lang="en-US" sz="4725" b="1" spc="-47" dirty="0" smtClean="0">
                  <a:solidFill>
                    <a:srgbClr val="AEE9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Detection</a:t>
              </a:r>
              <a:endParaRPr lang="en-US" sz="4725" b="1" spc="-47" dirty="0">
                <a:solidFill>
                  <a:srgbClr val="AEE9FF"/>
                </a:solidFill>
                <a:latin typeface="Nyutro Sans Bold"/>
                <a:ea typeface="Nyutro Sans Bold"/>
                <a:cs typeface="Nyutro Sans Bold"/>
                <a:sym typeface="Nyutro Sans Bold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-16687" y="2071088"/>
              <a:ext cx="4042139" cy="2931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dirty="0" err="1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i</a:t>
              </a:r>
              <a:r>
                <a:rPr lang="en-US" sz="2499" b="1" u="none" strike="noStrike" dirty="0" err="1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s_inside_board</a:t>
              </a:r>
              <a:r>
                <a:rPr lang="en-US" sz="2499" b="1" u="none" strike="noStrike" dirty="0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() validates position within 0-9 columns and 0-19 rows.</a:t>
              </a:r>
            </a:p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endParaRPr lang="en-US" sz="2499" b="1" u="none" strike="noStrike" dirty="0">
                <a:solidFill>
                  <a:srgbClr val="F0F8FF"/>
                </a:solidFill>
                <a:latin typeface="Nyutro Sans Bold"/>
                <a:ea typeface="Nyutro Sans Bold"/>
                <a:cs typeface="Nyutro Sans Bold"/>
                <a:sym typeface="Nyutro Sans Bold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087475" y="5829300"/>
            <a:ext cx="3025073" cy="3711256"/>
            <a:chOff x="0" y="38100"/>
            <a:chExt cx="4033431" cy="4948341"/>
          </a:xfrm>
        </p:grpSpPr>
        <p:sp>
          <p:nvSpPr>
            <p:cNvPr id="25" name="TextBox 25"/>
            <p:cNvSpPr txBox="1"/>
            <p:nvPr/>
          </p:nvSpPr>
          <p:spPr>
            <a:xfrm>
              <a:off x="0" y="38100"/>
              <a:ext cx="4033431" cy="2335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52"/>
                </a:lnSpc>
              </a:pPr>
              <a:r>
                <a:rPr lang="en-US" sz="4725" b="1" spc="-47">
                  <a:solidFill>
                    <a:srgbClr val="AEE9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Coordinate Retrieval</a:t>
              </a:r>
            </a:p>
            <a:p>
              <a:pPr marL="0" lvl="0" indent="0" algn="ctr">
                <a:lnSpc>
                  <a:spcPts val="4252"/>
                </a:lnSpc>
              </a:pPr>
              <a:endParaRPr lang="en-US" sz="4725" b="1" spc="-47">
                <a:solidFill>
                  <a:srgbClr val="AEE9FF"/>
                </a:solidFill>
                <a:latin typeface="Nyutro Sans Bold"/>
                <a:ea typeface="Nyutro Sans Bold"/>
                <a:cs typeface="Nyutro Sans Bold"/>
                <a:sym typeface="Nyutro Sans 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054858"/>
              <a:ext cx="4033431" cy="2931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dirty="0" err="1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ge</a:t>
              </a:r>
              <a:r>
                <a:rPr lang="en-US" sz="2499" b="1" u="none" strike="noStrike" dirty="0" err="1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t_coordinates</a:t>
              </a:r>
              <a:r>
                <a:rPr lang="en-US" sz="2499" b="1" u="none" strike="noStrike" dirty="0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() returns shape position for rendering and collision checks.</a:t>
              </a:r>
            </a:p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endParaRPr lang="en-US" sz="2499" b="1" u="none" strike="noStrike" dirty="0">
                <a:solidFill>
                  <a:srgbClr val="F0F8FF"/>
                </a:solidFill>
                <a:latin typeface="Nyutro Sans Bold"/>
                <a:ea typeface="Nyutro Sans Bold"/>
                <a:cs typeface="Nyutro Sans Bold"/>
                <a:sym typeface="Nyutro Sans Bold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1720109" y="4740706"/>
            <a:ext cx="1903307" cy="899745"/>
          </a:xfrm>
          <a:custGeom>
            <a:avLst/>
            <a:gdLst/>
            <a:ahLst/>
            <a:cxnLst/>
            <a:rect l="l" t="t" r="r" b="b"/>
            <a:pathLst>
              <a:path w="1903307" h="899745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034934" y="4740706"/>
            <a:ext cx="1903307" cy="899745"/>
          </a:xfrm>
          <a:custGeom>
            <a:avLst/>
            <a:gdLst/>
            <a:ahLst/>
            <a:cxnLst/>
            <a:rect l="l" t="t" r="r" b="b"/>
            <a:pathLst>
              <a:path w="1903307" h="899745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0349759" y="4740706"/>
            <a:ext cx="1903307" cy="899745"/>
          </a:xfrm>
          <a:custGeom>
            <a:avLst/>
            <a:gdLst/>
            <a:ahLst/>
            <a:cxnLst/>
            <a:rect l="l" t="t" r="r" b="b"/>
            <a:pathLst>
              <a:path w="1903307" h="899745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4664584" y="4740706"/>
            <a:ext cx="1903307" cy="899745"/>
          </a:xfrm>
          <a:custGeom>
            <a:avLst/>
            <a:gdLst/>
            <a:ahLst/>
            <a:cxnLst/>
            <a:rect l="l" t="t" r="r" b="b"/>
            <a:pathLst>
              <a:path w="1903307" h="899745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09420" y="1731593"/>
            <a:ext cx="9225914" cy="6762327"/>
            <a:chOff x="0" y="0"/>
            <a:chExt cx="2429870" cy="17810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9870" cy="1781024"/>
            </a:xfrm>
            <a:custGeom>
              <a:avLst/>
              <a:gdLst/>
              <a:ahLst/>
              <a:cxnLst/>
              <a:rect l="l" t="t" r="r" b="b"/>
              <a:pathLst>
                <a:path w="2429870" h="1781024">
                  <a:moveTo>
                    <a:pt x="20979" y="0"/>
                  </a:moveTo>
                  <a:lnTo>
                    <a:pt x="2408892" y="0"/>
                  </a:lnTo>
                  <a:cubicBezTo>
                    <a:pt x="2420478" y="0"/>
                    <a:pt x="2429870" y="9392"/>
                    <a:pt x="2429870" y="20979"/>
                  </a:cubicBezTo>
                  <a:lnTo>
                    <a:pt x="2429870" y="1760046"/>
                  </a:lnTo>
                  <a:cubicBezTo>
                    <a:pt x="2429870" y="1771632"/>
                    <a:pt x="2420478" y="1781024"/>
                    <a:pt x="2408892" y="1781024"/>
                  </a:cubicBezTo>
                  <a:lnTo>
                    <a:pt x="20979" y="1781024"/>
                  </a:lnTo>
                  <a:cubicBezTo>
                    <a:pt x="9392" y="1781024"/>
                    <a:pt x="0" y="1771632"/>
                    <a:pt x="0" y="1760046"/>
                  </a:cubicBezTo>
                  <a:lnTo>
                    <a:pt x="0" y="20979"/>
                  </a:lnTo>
                  <a:cubicBezTo>
                    <a:pt x="0" y="9392"/>
                    <a:pt x="9392" y="0"/>
                    <a:pt x="20979" y="0"/>
                  </a:cubicBezTo>
                  <a:close/>
                </a:path>
              </a:pathLst>
            </a:custGeom>
            <a:solidFill>
              <a:srgbClr val="F0F8FF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429870" cy="1790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44000" y="2007648"/>
            <a:ext cx="8725032" cy="6210217"/>
          </a:xfrm>
          <a:custGeom>
            <a:avLst/>
            <a:gdLst/>
            <a:ahLst/>
            <a:cxnLst/>
            <a:rect l="l" t="t" r="r" b="b"/>
            <a:pathLst>
              <a:path w="8725032" h="6210217">
                <a:moveTo>
                  <a:pt x="0" y="0"/>
                </a:moveTo>
                <a:lnTo>
                  <a:pt x="8725032" y="0"/>
                </a:lnTo>
                <a:lnTo>
                  <a:pt x="8725032" y="6210217"/>
                </a:lnTo>
                <a:lnTo>
                  <a:pt x="0" y="62102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26" t="-12217" r="-8998" b="-1216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4088865" y="4533900"/>
            <a:ext cx="16954500" cy="1245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30"/>
              </a:lnSpc>
              <a:spcBef>
                <a:spcPct val="0"/>
              </a:spcBef>
            </a:pPr>
            <a:r>
              <a:rPr lang="en-US" sz="8700" b="1" spc="-87">
                <a:solidFill>
                  <a:srgbClr val="F0F8FF"/>
                </a:solidFill>
                <a:latin typeface="Nyutro Sans Heavy"/>
                <a:ea typeface="Nyutro Sans Heavy"/>
                <a:cs typeface="Nyutro Sans Heavy"/>
                <a:sym typeface="Nyutro Sans Heavy"/>
              </a:rPr>
              <a:t>Shap</a:t>
            </a:r>
            <a:r>
              <a:rPr lang="en-US" sz="8700" b="1" u="none" strike="noStrike" spc="-87">
                <a:solidFill>
                  <a:srgbClr val="F0F8FF"/>
                </a:solidFill>
                <a:latin typeface="Nyutro Sans Heavy"/>
                <a:ea typeface="Nyutro Sans Heavy"/>
                <a:cs typeface="Nyutro Sans Heavy"/>
                <a:sym typeface="Nyutro Sans Heavy"/>
              </a:rPr>
              <a:t>e Class Code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12362" y="336609"/>
            <a:ext cx="9463276" cy="224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44"/>
              </a:lnSpc>
            </a:pPr>
            <a:r>
              <a:rPr lang="en-US" sz="6049" b="1" spc="-60">
                <a:solidFill>
                  <a:srgbClr val="F0F8FF"/>
                </a:solidFill>
                <a:latin typeface="Nyutro Sans Heavy"/>
                <a:ea typeface="Nyutro Sans Heavy"/>
                <a:cs typeface="Nyutro Sans Heavy"/>
                <a:sym typeface="Nyutro Sans Heavy"/>
              </a:rPr>
              <a:t>Board Class: Grid &amp; Rendering</a:t>
            </a:r>
          </a:p>
          <a:p>
            <a:pPr marL="0" lvl="0" indent="0" algn="ctr">
              <a:lnSpc>
                <a:spcPts val="5444"/>
              </a:lnSpc>
            </a:pPr>
            <a:endParaRPr lang="en-US" sz="6049" b="1" spc="-60">
              <a:solidFill>
                <a:srgbClr val="F0F8FF"/>
              </a:solidFill>
              <a:latin typeface="Nyutro Sans Heavy"/>
              <a:ea typeface="Nyutro Sans Heavy"/>
              <a:cs typeface="Nyutro Sans Heavy"/>
              <a:sym typeface="Nyutro Sans Heavy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245403" y="2584452"/>
            <a:ext cx="1870908" cy="884429"/>
          </a:xfrm>
          <a:custGeom>
            <a:avLst/>
            <a:gdLst/>
            <a:ahLst/>
            <a:cxnLst/>
            <a:rect l="l" t="t" r="r" b="b"/>
            <a:pathLst>
              <a:path w="1870908" h="884429">
                <a:moveTo>
                  <a:pt x="0" y="0"/>
                </a:moveTo>
                <a:lnTo>
                  <a:pt x="1870908" y="0"/>
                </a:lnTo>
                <a:lnTo>
                  <a:pt x="1870908" y="884429"/>
                </a:lnTo>
                <a:lnTo>
                  <a:pt x="0" y="8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74092" y="6189153"/>
            <a:ext cx="1870908" cy="884429"/>
          </a:xfrm>
          <a:custGeom>
            <a:avLst/>
            <a:gdLst/>
            <a:ahLst/>
            <a:cxnLst/>
            <a:rect l="l" t="t" r="r" b="b"/>
            <a:pathLst>
              <a:path w="1870908" h="884429">
                <a:moveTo>
                  <a:pt x="0" y="0"/>
                </a:moveTo>
                <a:lnTo>
                  <a:pt x="1870908" y="0"/>
                </a:lnTo>
                <a:lnTo>
                  <a:pt x="1870908" y="884429"/>
                </a:lnTo>
                <a:lnTo>
                  <a:pt x="0" y="8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384256" y="2584452"/>
            <a:ext cx="11701019" cy="6840048"/>
            <a:chOff x="0" y="0"/>
            <a:chExt cx="3081750" cy="18014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1750" cy="1801494"/>
            </a:xfrm>
            <a:custGeom>
              <a:avLst/>
              <a:gdLst/>
              <a:ahLst/>
              <a:cxnLst/>
              <a:rect l="l" t="t" r="r" b="b"/>
              <a:pathLst>
                <a:path w="3081750" h="1801494">
                  <a:moveTo>
                    <a:pt x="16541" y="0"/>
                  </a:moveTo>
                  <a:lnTo>
                    <a:pt x="3065209" y="0"/>
                  </a:lnTo>
                  <a:cubicBezTo>
                    <a:pt x="3074344" y="0"/>
                    <a:pt x="3081750" y="7406"/>
                    <a:pt x="3081750" y="16541"/>
                  </a:cubicBezTo>
                  <a:lnTo>
                    <a:pt x="3081750" y="1784953"/>
                  </a:lnTo>
                  <a:cubicBezTo>
                    <a:pt x="3081750" y="1789340"/>
                    <a:pt x="3080007" y="1793547"/>
                    <a:pt x="3076905" y="1796649"/>
                  </a:cubicBezTo>
                  <a:cubicBezTo>
                    <a:pt x="3073803" y="1799751"/>
                    <a:pt x="3069596" y="1801494"/>
                    <a:pt x="3065209" y="1801494"/>
                  </a:cubicBezTo>
                  <a:lnTo>
                    <a:pt x="16541" y="1801494"/>
                  </a:lnTo>
                  <a:cubicBezTo>
                    <a:pt x="7406" y="1801494"/>
                    <a:pt x="0" y="1794088"/>
                    <a:pt x="0" y="1784953"/>
                  </a:cubicBezTo>
                  <a:lnTo>
                    <a:pt x="0" y="16541"/>
                  </a:lnTo>
                  <a:cubicBezTo>
                    <a:pt x="0" y="7406"/>
                    <a:pt x="7406" y="0"/>
                    <a:pt x="16541" y="0"/>
                  </a:cubicBezTo>
                  <a:close/>
                </a:path>
              </a:pathLst>
            </a:custGeom>
            <a:solidFill>
              <a:srgbClr val="F0F8FF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3081750" cy="1811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605665" y="2914953"/>
            <a:ext cx="11258202" cy="6176761"/>
          </a:xfrm>
          <a:custGeom>
            <a:avLst/>
            <a:gdLst/>
            <a:ahLst/>
            <a:cxnLst/>
            <a:rect l="l" t="t" r="r" b="b"/>
            <a:pathLst>
              <a:path w="11258202" h="6176761">
                <a:moveTo>
                  <a:pt x="0" y="0"/>
                </a:moveTo>
                <a:lnTo>
                  <a:pt x="11258202" y="0"/>
                </a:lnTo>
                <a:lnTo>
                  <a:pt x="11258202" y="6176762"/>
                </a:lnTo>
                <a:lnTo>
                  <a:pt x="0" y="61767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151" t="-13010" r="-6635" b="-2734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03079" y="4002864"/>
            <a:ext cx="5355556" cy="2186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0"/>
              </a:lnSpc>
              <a:spcBef>
                <a:spcPct val="0"/>
              </a:spcBef>
            </a:pPr>
            <a:endParaRPr dirty="0"/>
          </a:p>
          <a:p>
            <a:pPr marL="0" lvl="0" indent="0" algn="ctr">
              <a:lnSpc>
                <a:spcPts val="3440"/>
              </a:lnSpc>
              <a:spcBef>
                <a:spcPct val="0"/>
              </a:spcBef>
            </a:pPr>
            <a:r>
              <a:rPr lang="en-US" sz="2457" b="1" u="none" strike="noStrike" dirty="0">
                <a:solidFill>
                  <a:srgbClr val="F0F8FF"/>
                </a:solidFill>
                <a:latin typeface="Nyutro Sans Bold"/>
                <a:ea typeface="Nyutro Sans Bold"/>
                <a:cs typeface="Nyutro Sans Bold"/>
                <a:sym typeface="Nyutro Sans Bold"/>
              </a:rPr>
              <a:t>2D array (20×10) stores RGB color tuples for each cell. Initialized with black (0,0,0).</a:t>
            </a:r>
          </a:p>
          <a:p>
            <a:pPr marL="0" lvl="0" indent="0" algn="ctr">
              <a:lnSpc>
                <a:spcPts val="3440"/>
              </a:lnSpc>
              <a:spcBef>
                <a:spcPct val="0"/>
              </a:spcBef>
            </a:pPr>
            <a:endParaRPr lang="en-US" sz="2457" b="1" u="none" strike="noStrike" dirty="0">
              <a:solidFill>
                <a:srgbClr val="F0F8FF"/>
              </a:solidFill>
              <a:latin typeface="Nyutro Sans Bold"/>
              <a:ea typeface="Nyutro Sans Bold"/>
              <a:cs typeface="Nyutro Sans Bold"/>
              <a:sym typeface="Nyutro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3079" y="8038257"/>
            <a:ext cx="5355556" cy="1755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0"/>
              </a:lnSpc>
              <a:spcBef>
                <a:spcPct val="0"/>
              </a:spcBef>
            </a:pPr>
            <a:r>
              <a:rPr lang="en-US" sz="2457" b="1">
                <a:solidFill>
                  <a:srgbClr val="F0F8FF"/>
                </a:solidFill>
                <a:latin typeface="Nyutro Sans Bold"/>
                <a:ea typeface="Nyutro Sans Bold"/>
                <a:cs typeface="Nyutro Sans Bold"/>
                <a:sym typeface="Nyutro Sans Bold"/>
              </a:rPr>
              <a:t>R</a:t>
            </a:r>
            <a:r>
              <a:rPr lang="en-US" sz="2457" b="1" u="none" strike="noStrike">
                <a:solidFill>
                  <a:srgbClr val="F0F8FF"/>
                </a:solidFill>
                <a:latin typeface="Nyutro Sans Bold"/>
                <a:ea typeface="Nyutro Sans Bold"/>
                <a:cs typeface="Nyutro Sans Bold"/>
                <a:sym typeface="Nyutro Sans Bold"/>
              </a:rPr>
              <a:t>enders grid lines in dark gray, then draws active shape in its color at calculated pixel positions.</a:t>
            </a:r>
          </a:p>
          <a:p>
            <a:pPr marL="0" lvl="0" indent="0" algn="ctr">
              <a:lnSpc>
                <a:spcPts val="3440"/>
              </a:lnSpc>
              <a:spcBef>
                <a:spcPct val="0"/>
              </a:spcBef>
            </a:pPr>
            <a:endParaRPr lang="en-US" sz="2457" b="1" u="none" strike="noStrike">
              <a:solidFill>
                <a:srgbClr val="F0F8FF"/>
              </a:solidFill>
              <a:latin typeface="Nyutro Sans Bold"/>
              <a:ea typeface="Nyutro Sans Bold"/>
              <a:cs typeface="Nyutro Sans Bold"/>
              <a:sym typeface="Nyutro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59748" y="3659123"/>
            <a:ext cx="3642218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1"/>
              </a:lnSpc>
              <a:spcBef>
                <a:spcPct val="0"/>
              </a:spcBef>
            </a:pPr>
            <a:r>
              <a:rPr lang="en-US" sz="3636" b="1" dirty="0">
                <a:solidFill>
                  <a:srgbClr val="F0F8FF"/>
                </a:solidFill>
                <a:latin typeface="Nyutro Sans Bold"/>
                <a:ea typeface="Nyutro Sans Bold"/>
                <a:cs typeface="Nyutro Sans Bold"/>
                <a:sym typeface="Nyutro Sans Bold"/>
              </a:rPr>
              <a:t>Grid Storage</a:t>
            </a:r>
          </a:p>
          <a:p>
            <a:pPr algn="ctr">
              <a:lnSpc>
                <a:spcPts val="5091"/>
              </a:lnSpc>
              <a:spcBef>
                <a:spcPct val="0"/>
              </a:spcBef>
            </a:pPr>
            <a:endParaRPr lang="en-US" sz="3636" b="1" dirty="0">
              <a:solidFill>
                <a:srgbClr val="F0F8FF"/>
              </a:solidFill>
              <a:latin typeface="Nyutro Sans Bold"/>
              <a:ea typeface="Nyutro Sans Bold"/>
              <a:cs typeface="Nyutro Sans Bold"/>
              <a:sym typeface="Nyutro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98496" y="7157537"/>
            <a:ext cx="3564721" cy="133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91"/>
              </a:lnSpc>
              <a:spcBef>
                <a:spcPct val="0"/>
              </a:spcBef>
            </a:pPr>
            <a:r>
              <a:rPr lang="en-US" sz="3636" b="1" u="none" strike="noStrike" dirty="0">
                <a:solidFill>
                  <a:srgbClr val="F0F8FF"/>
                </a:solidFill>
                <a:latin typeface="Nyutro Sans Bold"/>
                <a:ea typeface="Nyutro Sans Bold"/>
                <a:cs typeface="Nyutro Sans Bold"/>
                <a:sym typeface="Nyutro Sans Bold"/>
              </a:rPr>
              <a:t>Draw Method</a:t>
            </a:r>
          </a:p>
          <a:p>
            <a:pPr marL="0" lvl="0" indent="0" algn="ctr">
              <a:lnSpc>
                <a:spcPts val="5091"/>
              </a:lnSpc>
              <a:spcBef>
                <a:spcPct val="0"/>
              </a:spcBef>
            </a:pPr>
            <a:endParaRPr lang="en-US" sz="3636" b="1" u="none" strike="noStrike" dirty="0">
              <a:solidFill>
                <a:srgbClr val="F0F8FF"/>
              </a:solidFill>
              <a:latin typeface="Nyutro Sans Bold"/>
              <a:ea typeface="Nyutro Sans Bold"/>
              <a:cs typeface="Nyutro Sans Bold"/>
              <a:sym typeface="Nyutro Sans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3352800"/>
            <a:ext cx="4010025" cy="6267450"/>
            <a:chOff x="0" y="0"/>
            <a:chExt cx="1056138" cy="1650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6138" cy="1650686"/>
            </a:xfrm>
            <a:custGeom>
              <a:avLst/>
              <a:gdLst/>
              <a:ahLst/>
              <a:cxnLst/>
              <a:rect l="l" t="t" r="r" b="b"/>
              <a:pathLst>
                <a:path w="1056138" h="1650686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1B6CA8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81575" y="3352800"/>
            <a:ext cx="4010025" cy="6267450"/>
            <a:chOff x="0" y="0"/>
            <a:chExt cx="1056138" cy="1650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56138" cy="1650686"/>
            </a:xfrm>
            <a:custGeom>
              <a:avLst/>
              <a:gdLst/>
              <a:ahLst/>
              <a:cxnLst/>
              <a:rect l="l" t="t" r="r" b="b"/>
              <a:pathLst>
                <a:path w="1056138" h="1650686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2499CB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3352800"/>
            <a:ext cx="4010025" cy="6267450"/>
            <a:chOff x="0" y="0"/>
            <a:chExt cx="1056138" cy="16506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56138" cy="1650686"/>
            </a:xfrm>
            <a:custGeom>
              <a:avLst/>
              <a:gdLst/>
              <a:ahLst/>
              <a:cxnLst/>
              <a:rect l="l" t="t" r="r" b="b"/>
              <a:pathLst>
                <a:path w="1056138" h="1650686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1B6CA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611225" y="3352800"/>
            <a:ext cx="4010025" cy="6267450"/>
            <a:chOff x="0" y="0"/>
            <a:chExt cx="1056138" cy="16506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56138" cy="1650686"/>
            </a:xfrm>
            <a:custGeom>
              <a:avLst/>
              <a:gdLst/>
              <a:ahLst/>
              <a:cxnLst/>
              <a:rect l="l" t="t" r="r" b="b"/>
              <a:pathLst>
                <a:path w="1056138" h="1650686">
                  <a:moveTo>
                    <a:pt x="48266" y="0"/>
                  </a:moveTo>
                  <a:lnTo>
                    <a:pt x="1007872" y="0"/>
                  </a:lnTo>
                  <a:cubicBezTo>
                    <a:pt x="1034529" y="0"/>
                    <a:pt x="1056138" y="21609"/>
                    <a:pt x="1056138" y="48266"/>
                  </a:cubicBezTo>
                  <a:lnTo>
                    <a:pt x="1056138" y="1602420"/>
                  </a:lnTo>
                  <a:cubicBezTo>
                    <a:pt x="1056138" y="1615221"/>
                    <a:pt x="1051053" y="1627498"/>
                    <a:pt x="1042001" y="1636550"/>
                  </a:cubicBezTo>
                  <a:cubicBezTo>
                    <a:pt x="1032950" y="1645601"/>
                    <a:pt x="1020673" y="1650686"/>
                    <a:pt x="1007872" y="1650686"/>
                  </a:cubicBezTo>
                  <a:lnTo>
                    <a:pt x="48266" y="1650686"/>
                  </a:lnTo>
                  <a:cubicBezTo>
                    <a:pt x="21609" y="1650686"/>
                    <a:pt x="0" y="1629077"/>
                    <a:pt x="0" y="1602420"/>
                  </a:cubicBezTo>
                  <a:lnTo>
                    <a:pt x="0" y="48266"/>
                  </a:lnTo>
                  <a:cubicBezTo>
                    <a:pt x="0" y="21609"/>
                    <a:pt x="21609" y="0"/>
                    <a:pt x="48266" y="0"/>
                  </a:cubicBezTo>
                  <a:close/>
                </a:path>
              </a:pathLst>
            </a:custGeom>
            <a:solidFill>
              <a:srgbClr val="2499CB"/>
            </a:solidFill>
            <a:ln cap="rnd">
              <a:noFill/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056138" cy="166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66750" y="742950"/>
            <a:ext cx="16954500" cy="232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00"/>
              </a:lnSpc>
              <a:spcBef>
                <a:spcPct val="0"/>
              </a:spcBef>
            </a:pPr>
            <a:r>
              <a:rPr lang="en-US" sz="9000" b="1" spc="-89">
                <a:solidFill>
                  <a:srgbClr val="1B6CA8"/>
                </a:solidFill>
                <a:latin typeface="Nyutro Sans Heavy"/>
                <a:ea typeface="Nyutro Sans Heavy"/>
                <a:cs typeface="Nyutro Sans Heavy"/>
                <a:sym typeface="Nyutro Sans Heavy"/>
              </a:rPr>
              <a:t>G</a:t>
            </a:r>
            <a:r>
              <a:rPr lang="en-US" sz="9000" b="1" u="none" strike="noStrike" spc="-89">
                <a:solidFill>
                  <a:srgbClr val="1B6CA8"/>
                </a:solidFill>
                <a:latin typeface="Nyutro Sans Heavy"/>
                <a:ea typeface="Nyutro Sans Heavy"/>
                <a:cs typeface="Nyutro Sans Heavy"/>
                <a:sym typeface="Nyutro Sans Heavy"/>
              </a:rPr>
              <a:t>ame Loop: Input &amp; Physics</a:t>
            </a:r>
          </a:p>
          <a:p>
            <a:pPr marL="0" lvl="0" indent="0" algn="ctr">
              <a:lnSpc>
                <a:spcPts val="8100"/>
              </a:lnSpc>
              <a:spcBef>
                <a:spcPct val="0"/>
              </a:spcBef>
            </a:pPr>
            <a:endParaRPr lang="en-US" sz="9000" b="1" u="none" strike="noStrike" spc="-89">
              <a:solidFill>
                <a:srgbClr val="1B6CA8"/>
              </a:solidFill>
              <a:latin typeface="Nyutro Sans Heavy"/>
              <a:ea typeface="Nyutro Sans Heavy"/>
              <a:cs typeface="Nyutro Sans Heavy"/>
              <a:sym typeface="Nyutro Sans Heavy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960613" y="6019800"/>
            <a:ext cx="3422299" cy="3626956"/>
            <a:chOff x="0" y="0"/>
            <a:chExt cx="4563066" cy="483594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47625"/>
              <a:ext cx="4563066" cy="1881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32"/>
                </a:lnSpc>
              </a:pPr>
              <a:r>
                <a:rPr lang="en-US" sz="5480" b="1" spc="-54">
                  <a:solidFill>
                    <a:srgbClr val="AEE9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Gravity System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62351" y="2017565"/>
              <a:ext cx="3838363" cy="2818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23"/>
                </a:lnSpc>
              </a:pPr>
              <a:r>
                <a:rPr lang="en-US" sz="2373" b="1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Shape falls every 500ms. fall_time accumulates delta time each frame.</a:t>
              </a:r>
            </a:p>
            <a:p>
              <a:pPr marL="0" lvl="0" indent="0" algn="ctr">
                <a:lnSpc>
                  <a:spcPts val="3323"/>
                </a:lnSpc>
              </a:pPr>
              <a:endParaRPr lang="en-US" sz="2373" b="1">
                <a:solidFill>
                  <a:srgbClr val="F0F8FF"/>
                </a:solidFill>
                <a:latin typeface="Nyutro Sans Bold"/>
                <a:ea typeface="Nyutro Sans Bold"/>
                <a:cs typeface="Nyutro Sans Bold"/>
                <a:sym typeface="Nyutro Sans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981575" y="6019800"/>
            <a:ext cx="4010025" cy="3288348"/>
            <a:chOff x="0" y="0"/>
            <a:chExt cx="5346700" cy="438446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47625"/>
              <a:ext cx="5346700" cy="1881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27"/>
                </a:lnSpc>
              </a:pPr>
              <a:r>
                <a:rPr lang="en-US" sz="5475" b="1" spc="-54">
                  <a:solidFill>
                    <a:srgbClr val="AEE9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Keyboard Input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037080"/>
              <a:ext cx="5346700" cy="2347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LEFT/RIGHT</a:t>
              </a:r>
              <a:r>
                <a:rPr lang="en-US" sz="2499" b="1" u="none" strike="noStrike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 arrows: move shape horizontally;</a:t>
              </a:r>
            </a:p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u="none" strike="noStrike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 DOWN: accelerates descent.</a:t>
              </a:r>
            </a:p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endParaRPr lang="en-US" sz="2499" b="1" u="none" strike="noStrike">
                <a:solidFill>
                  <a:srgbClr val="F0F8FF"/>
                </a:solidFill>
                <a:latin typeface="Nyutro Sans Bold"/>
                <a:ea typeface="Nyutro Sans Bold"/>
                <a:cs typeface="Nyutro Sans Bold"/>
                <a:sym typeface="Nyutro Sans Bold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418703" y="6019800"/>
            <a:ext cx="3765420" cy="3726498"/>
            <a:chOff x="0" y="0"/>
            <a:chExt cx="5020560" cy="4968663"/>
          </a:xfrm>
        </p:grpSpPr>
        <p:sp>
          <p:nvSpPr>
            <p:cNvPr id="22" name="TextBox 22"/>
            <p:cNvSpPr txBox="1"/>
            <p:nvPr/>
          </p:nvSpPr>
          <p:spPr>
            <a:xfrm>
              <a:off x="0" y="47625"/>
              <a:ext cx="5020560" cy="1881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27"/>
                </a:lnSpc>
              </a:pPr>
              <a:r>
                <a:rPr lang="en-US" sz="5475" b="1" spc="-54">
                  <a:solidFill>
                    <a:srgbClr val="AEE9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Collision Response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037080"/>
              <a:ext cx="5020560" cy="2931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Af</a:t>
              </a:r>
              <a:r>
                <a:rPr lang="en-US" sz="2499" b="1" u="none" strike="noStrike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ter each move, is_inside_board(): validates. Invalid moves are reversed immediately.</a:t>
              </a:r>
            </a:p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endParaRPr lang="en-US" sz="2499" b="1" u="none" strike="noStrike">
                <a:solidFill>
                  <a:srgbClr val="F0F8FF"/>
                </a:solidFill>
                <a:latin typeface="Nyutro Sans Bold"/>
                <a:ea typeface="Nyutro Sans Bold"/>
                <a:cs typeface="Nyutro Sans Bold"/>
                <a:sym typeface="Nyutro Sans Bold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735050" y="6019800"/>
            <a:ext cx="3800989" cy="3288348"/>
            <a:chOff x="0" y="0"/>
            <a:chExt cx="5067986" cy="4384463"/>
          </a:xfrm>
        </p:grpSpPr>
        <p:sp>
          <p:nvSpPr>
            <p:cNvPr id="25" name="TextBox 25"/>
            <p:cNvSpPr txBox="1"/>
            <p:nvPr/>
          </p:nvSpPr>
          <p:spPr>
            <a:xfrm>
              <a:off x="0" y="47625"/>
              <a:ext cx="5067986" cy="1881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27"/>
                </a:lnSpc>
              </a:pPr>
              <a:r>
                <a:rPr lang="en-US" sz="5475" b="1" spc="-54">
                  <a:solidFill>
                    <a:srgbClr val="AEE9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Screen Update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037080"/>
              <a:ext cx="5067986" cy="2347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F</a:t>
              </a:r>
              <a:r>
                <a:rPr lang="en-US" sz="2499" b="1" u="none" strike="noStrike">
                  <a:solidFill>
                    <a:srgbClr val="F0F8FF"/>
                  </a:solidFill>
                  <a:latin typeface="Nyutro Sans Bold"/>
                  <a:ea typeface="Nyutro Sans Bold"/>
                  <a:cs typeface="Nyutro Sans Bold"/>
                  <a:sym typeface="Nyutro Sans Bold"/>
                </a:rPr>
                <a:t>ill screen black, draw board with shape, flip display at 60 FPS.</a:t>
              </a:r>
            </a:p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endParaRPr lang="en-US" sz="2499" b="1" u="none" strike="noStrike">
                <a:solidFill>
                  <a:srgbClr val="F0F8FF"/>
                </a:solidFill>
                <a:latin typeface="Nyutro Sans Bold"/>
                <a:ea typeface="Nyutro Sans Bold"/>
                <a:cs typeface="Nyutro Sans Bold"/>
                <a:sym typeface="Nyutro Sans Bold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1720109" y="4740706"/>
            <a:ext cx="1903307" cy="899745"/>
          </a:xfrm>
          <a:custGeom>
            <a:avLst/>
            <a:gdLst/>
            <a:ahLst/>
            <a:cxnLst/>
            <a:rect l="l" t="t" r="r" b="b"/>
            <a:pathLst>
              <a:path w="1903307" h="899745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034934" y="4740706"/>
            <a:ext cx="1903307" cy="899745"/>
          </a:xfrm>
          <a:custGeom>
            <a:avLst/>
            <a:gdLst/>
            <a:ahLst/>
            <a:cxnLst/>
            <a:rect l="l" t="t" r="r" b="b"/>
            <a:pathLst>
              <a:path w="1903307" h="899745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0349759" y="4740706"/>
            <a:ext cx="1903307" cy="899745"/>
          </a:xfrm>
          <a:custGeom>
            <a:avLst/>
            <a:gdLst/>
            <a:ahLst/>
            <a:cxnLst/>
            <a:rect l="l" t="t" r="r" b="b"/>
            <a:pathLst>
              <a:path w="1903307" h="899745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4664584" y="4740706"/>
            <a:ext cx="1903307" cy="899745"/>
          </a:xfrm>
          <a:custGeom>
            <a:avLst/>
            <a:gdLst/>
            <a:ahLst/>
            <a:cxnLst/>
            <a:rect l="l" t="t" r="r" b="b"/>
            <a:pathLst>
              <a:path w="1903307" h="899745">
                <a:moveTo>
                  <a:pt x="0" y="0"/>
                </a:moveTo>
                <a:lnTo>
                  <a:pt x="1903307" y="0"/>
                </a:lnTo>
                <a:lnTo>
                  <a:pt x="1903307" y="899745"/>
                </a:lnTo>
                <a:lnTo>
                  <a:pt x="0" y="89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9767" y="5291440"/>
            <a:ext cx="4604014" cy="4539623"/>
            <a:chOff x="0" y="0"/>
            <a:chExt cx="844084" cy="832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4084" cy="832279"/>
            </a:xfrm>
            <a:custGeom>
              <a:avLst/>
              <a:gdLst/>
              <a:ahLst/>
              <a:cxnLst/>
              <a:rect l="l" t="t" r="r" b="b"/>
              <a:pathLst>
                <a:path w="844084" h="832279">
                  <a:moveTo>
                    <a:pt x="42039" y="0"/>
                  </a:moveTo>
                  <a:lnTo>
                    <a:pt x="802045" y="0"/>
                  </a:lnTo>
                  <a:cubicBezTo>
                    <a:pt x="813195" y="0"/>
                    <a:pt x="823888" y="4429"/>
                    <a:pt x="831771" y="12313"/>
                  </a:cubicBezTo>
                  <a:cubicBezTo>
                    <a:pt x="839655" y="20197"/>
                    <a:pt x="844084" y="30890"/>
                    <a:pt x="844084" y="42039"/>
                  </a:cubicBezTo>
                  <a:lnTo>
                    <a:pt x="844084" y="790240"/>
                  </a:lnTo>
                  <a:cubicBezTo>
                    <a:pt x="844084" y="801389"/>
                    <a:pt x="839655" y="812082"/>
                    <a:pt x="831771" y="819966"/>
                  </a:cubicBezTo>
                  <a:cubicBezTo>
                    <a:pt x="823888" y="827850"/>
                    <a:pt x="813195" y="832279"/>
                    <a:pt x="802045" y="832279"/>
                  </a:cubicBezTo>
                  <a:lnTo>
                    <a:pt x="42039" y="832279"/>
                  </a:lnTo>
                  <a:cubicBezTo>
                    <a:pt x="30890" y="832279"/>
                    <a:pt x="20197" y="827850"/>
                    <a:pt x="12313" y="819966"/>
                  </a:cubicBezTo>
                  <a:cubicBezTo>
                    <a:pt x="4429" y="812082"/>
                    <a:pt x="0" y="801389"/>
                    <a:pt x="0" y="790240"/>
                  </a:cubicBezTo>
                  <a:lnTo>
                    <a:pt x="0" y="42039"/>
                  </a:lnTo>
                  <a:cubicBezTo>
                    <a:pt x="0" y="30890"/>
                    <a:pt x="4429" y="20197"/>
                    <a:pt x="12313" y="12313"/>
                  </a:cubicBezTo>
                  <a:cubicBezTo>
                    <a:pt x="20197" y="4429"/>
                    <a:pt x="30890" y="0"/>
                    <a:pt x="42039" y="0"/>
                  </a:cubicBezTo>
                  <a:close/>
                </a:path>
              </a:pathLst>
            </a:custGeom>
            <a:blipFill>
              <a:blip r:embed="rId2"/>
              <a:stretch>
                <a:fillRect l="-178" r="-17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2199767" y="268451"/>
            <a:ext cx="4604014" cy="4119596"/>
            <a:chOff x="0" y="0"/>
            <a:chExt cx="930145" cy="8322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0145" cy="832279"/>
            </a:xfrm>
            <a:custGeom>
              <a:avLst/>
              <a:gdLst/>
              <a:ahLst/>
              <a:cxnLst/>
              <a:rect l="l" t="t" r="r" b="b"/>
              <a:pathLst>
                <a:path w="930145" h="832279">
                  <a:moveTo>
                    <a:pt x="42039" y="0"/>
                  </a:moveTo>
                  <a:lnTo>
                    <a:pt x="888106" y="0"/>
                  </a:lnTo>
                  <a:cubicBezTo>
                    <a:pt x="899256" y="0"/>
                    <a:pt x="909949" y="4429"/>
                    <a:pt x="917833" y="12313"/>
                  </a:cubicBezTo>
                  <a:cubicBezTo>
                    <a:pt x="925716" y="20197"/>
                    <a:pt x="930145" y="30890"/>
                    <a:pt x="930145" y="42039"/>
                  </a:cubicBezTo>
                  <a:lnTo>
                    <a:pt x="930145" y="790240"/>
                  </a:lnTo>
                  <a:cubicBezTo>
                    <a:pt x="930145" y="801389"/>
                    <a:pt x="925716" y="812082"/>
                    <a:pt x="917833" y="819966"/>
                  </a:cubicBezTo>
                  <a:cubicBezTo>
                    <a:pt x="909949" y="827850"/>
                    <a:pt x="899256" y="832279"/>
                    <a:pt x="888106" y="832279"/>
                  </a:cubicBezTo>
                  <a:lnTo>
                    <a:pt x="42039" y="832279"/>
                  </a:lnTo>
                  <a:cubicBezTo>
                    <a:pt x="30890" y="832279"/>
                    <a:pt x="20197" y="827850"/>
                    <a:pt x="12313" y="819966"/>
                  </a:cubicBezTo>
                  <a:cubicBezTo>
                    <a:pt x="4429" y="812082"/>
                    <a:pt x="0" y="801389"/>
                    <a:pt x="0" y="790240"/>
                  </a:cubicBezTo>
                  <a:lnTo>
                    <a:pt x="0" y="42039"/>
                  </a:lnTo>
                  <a:cubicBezTo>
                    <a:pt x="0" y="30890"/>
                    <a:pt x="4429" y="20197"/>
                    <a:pt x="12313" y="12313"/>
                  </a:cubicBezTo>
                  <a:cubicBezTo>
                    <a:pt x="20197" y="4429"/>
                    <a:pt x="30890" y="0"/>
                    <a:pt x="42039" y="0"/>
                  </a:cubicBezTo>
                  <a:close/>
                </a:path>
              </a:pathLst>
            </a:custGeom>
            <a:blipFill>
              <a:blip r:embed="rId3"/>
              <a:stretch>
                <a:fillRect t="-4901" b="-4901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50431" y="1884235"/>
            <a:ext cx="10044862" cy="1756538"/>
          </a:xfrm>
          <a:custGeom>
            <a:avLst/>
            <a:gdLst/>
            <a:ahLst/>
            <a:cxnLst/>
            <a:rect l="l" t="t" r="r" b="b"/>
            <a:pathLst>
              <a:path w="10044862" h="1756538">
                <a:moveTo>
                  <a:pt x="0" y="0"/>
                </a:moveTo>
                <a:lnTo>
                  <a:pt x="10044863" y="0"/>
                </a:lnTo>
                <a:lnTo>
                  <a:pt x="10044863" y="1756538"/>
                </a:lnTo>
                <a:lnTo>
                  <a:pt x="0" y="17565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8" r="-9935"/>
            </a:stretch>
          </a:blipFill>
          <a:ln cap="rnd">
            <a:noFill/>
            <a:prstDash val="solid"/>
            <a:round/>
          </a:ln>
        </p:spPr>
      </p:sp>
      <p:sp>
        <p:nvSpPr>
          <p:cNvPr id="7" name="Freeform 7"/>
          <p:cNvSpPr/>
          <p:nvPr/>
        </p:nvSpPr>
        <p:spPr>
          <a:xfrm>
            <a:off x="450431" y="3836404"/>
            <a:ext cx="10044862" cy="1866858"/>
          </a:xfrm>
          <a:custGeom>
            <a:avLst/>
            <a:gdLst/>
            <a:ahLst/>
            <a:cxnLst/>
            <a:rect l="l" t="t" r="r" b="b"/>
            <a:pathLst>
              <a:path w="10044862" h="1866858">
                <a:moveTo>
                  <a:pt x="0" y="0"/>
                </a:moveTo>
                <a:lnTo>
                  <a:pt x="10044863" y="0"/>
                </a:lnTo>
                <a:lnTo>
                  <a:pt x="10044863" y="1866858"/>
                </a:lnTo>
                <a:lnTo>
                  <a:pt x="0" y="18668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8" r="-16853"/>
            </a:stretch>
          </a:blipFill>
          <a:ln cap="rnd">
            <a:noFill/>
            <a:prstDash val="solid"/>
            <a:round/>
          </a:ln>
        </p:spPr>
      </p:sp>
      <p:sp>
        <p:nvSpPr>
          <p:cNvPr id="8" name="Freeform 8"/>
          <p:cNvSpPr/>
          <p:nvPr/>
        </p:nvSpPr>
        <p:spPr>
          <a:xfrm>
            <a:off x="450431" y="5903287"/>
            <a:ext cx="10044862" cy="1847736"/>
          </a:xfrm>
          <a:custGeom>
            <a:avLst/>
            <a:gdLst/>
            <a:ahLst/>
            <a:cxnLst/>
            <a:rect l="l" t="t" r="r" b="b"/>
            <a:pathLst>
              <a:path w="10044862" h="1847736">
                <a:moveTo>
                  <a:pt x="0" y="0"/>
                </a:moveTo>
                <a:lnTo>
                  <a:pt x="10044863" y="0"/>
                </a:lnTo>
                <a:lnTo>
                  <a:pt x="10044863" y="1847736"/>
                </a:lnTo>
                <a:lnTo>
                  <a:pt x="0" y="184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8" r="-15654"/>
            </a:stretch>
          </a:blipFill>
          <a:ln cap="rnd">
            <a:noFill/>
            <a:prstDash val="solid"/>
            <a:round/>
          </a:ln>
        </p:spPr>
      </p:sp>
      <p:sp>
        <p:nvSpPr>
          <p:cNvPr id="9" name="Freeform 9"/>
          <p:cNvSpPr/>
          <p:nvPr/>
        </p:nvSpPr>
        <p:spPr>
          <a:xfrm>
            <a:off x="450431" y="7951048"/>
            <a:ext cx="10044862" cy="1880015"/>
          </a:xfrm>
          <a:custGeom>
            <a:avLst/>
            <a:gdLst/>
            <a:ahLst/>
            <a:cxnLst/>
            <a:rect l="l" t="t" r="r" b="b"/>
            <a:pathLst>
              <a:path w="10044862" h="1880015">
                <a:moveTo>
                  <a:pt x="0" y="0"/>
                </a:moveTo>
                <a:lnTo>
                  <a:pt x="10044863" y="0"/>
                </a:lnTo>
                <a:lnTo>
                  <a:pt x="10044863" y="1880015"/>
                </a:lnTo>
                <a:lnTo>
                  <a:pt x="0" y="18800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67" r="-18365"/>
            </a:stretch>
          </a:blipFill>
          <a:ln cap="rnd">
            <a:noFill/>
            <a:prstDash val="solid"/>
            <a:round/>
          </a:ln>
        </p:spPr>
      </p:sp>
      <p:grpSp>
        <p:nvGrpSpPr>
          <p:cNvPr id="10" name="Group 10"/>
          <p:cNvGrpSpPr/>
          <p:nvPr/>
        </p:nvGrpSpPr>
        <p:grpSpPr>
          <a:xfrm>
            <a:off x="450431" y="268451"/>
            <a:ext cx="11201400" cy="2819437"/>
            <a:chOff x="0" y="0"/>
            <a:chExt cx="14935200" cy="375925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76200"/>
              <a:ext cx="14897100" cy="3124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100"/>
                </a:lnSpc>
                <a:spcBef>
                  <a:spcPct val="0"/>
                </a:spcBef>
              </a:pPr>
              <a:r>
                <a:rPr lang="en-US" sz="9000" b="1" spc="-89">
                  <a:solidFill>
                    <a:srgbClr val="F0F8FF"/>
                  </a:solidFill>
                  <a:latin typeface="Nyutro Sans Heavy"/>
                  <a:ea typeface="Nyutro Sans Heavy"/>
                  <a:cs typeface="Nyutro Sans Heavy"/>
                  <a:sym typeface="Nyutro Sans Heavy"/>
                </a:rPr>
                <a:t>Key</a:t>
              </a:r>
              <a:r>
                <a:rPr lang="en-US" sz="9000" b="1" u="none" strike="noStrike" spc="-89">
                  <a:solidFill>
                    <a:srgbClr val="F0F8FF"/>
                  </a:solidFill>
                  <a:latin typeface="Nyutro Sans Heavy"/>
                  <a:ea typeface="Nyutro Sans Heavy"/>
                  <a:cs typeface="Nyutro Sans Heavy"/>
                  <a:sym typeface="Nyutro Sans Heavy"/>
                </a:rPr>
                <a:t> Takeaways</a:t>
              </a:r>
            </a:p>
            <a:p>
              <a:pPr marL="0" lvl="0" indent="0" algn="l">
                <a:lnSpc>
                  <a:spcPts val="8100"/>
                </a:lnSpc>
                <a:spcBef>
                  <a:spcPct val="0"/>
                </a:spcBef>
              </a:pPr>
              <a:endParaRPr lang="en-US" sz="9000" b="1" u="none" strike="noStrike" spc="-89">
                <a:solidFill>
                  <a:srgbClr val="F0F8FF"/>
                </a:solidFill>
                <a:latin typeface="Nyutro Sans Heavy"/>
                <a:ea typeface="Nyutro Sans Heavy"/>
                <a:cs typeface="Nyutro Sans Heavy"/>
                <a:sym typeface="Nyutro Sans Heavy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164466"/>
              <a:ext cx="14935200" cy="59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418759"/>
            <a:ext cx="8786009" cy="9449483"/>
            <a:chOff x="0" y="0"/>
            <a:chExt cx="2576171" cy="2770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6172" cy="2770723"/>
            </a:xfrm>
            <a:custGeom>
              <a:avLst/>
              <a:gdLst/>
              <a:ahLst/>
              <a:cxnLst/>
              <a:rect l="l" t="t" r="r" b="b"/>
              <a:pathLst>
                <a:path w="2576172" h="2770723">
                  <a:moveTo>
                    <a:pt x="2088730" y="0"/>
                  </a:moveTo>
                  <a:lnTo>
                    <a:pt x="177673" y="0"/>
                  </a:lnTo>
                  <a:cubicBezTo>
                    <a:pt x="79547" y="0"/>
                    <a:pt x="0" y="79547"/>
                    <a:pt x="0" y="177673"/>
                  </a:cubicBezTo>
                  <a:lnTo>
                    <a:pt x="0" y="2593050"/>
                  </a:lnTo>
                  <a:cubicBezTo>
                    <a:pt x="0" y="2691176"/>
                    <a:pt x="79547" y="2770723"/>
                    <a:pt x="177673" y="2770723"/>
                  </a:cubicBezTo>
                  <a:lnTo>
                    <a:pt x="2398500" y="2770723"/>
                  </a:lnTo>
                  <a:cubicBezTo>
                    <a:pt x="2496626" y="2770723"/>
                    <a:pt x="2576172" y="2691176"/>
                    <a:pt x="2576172" y="2593050"/>
                  </a:cubicBezTo>
                  <a:lnTo>
                    <a:pt x="2576172" y="523958"/>
                  </a:lnTo>
                  <a:cubicBezTo>
                    <a:pt x="2576172" y="480251"/>
                    <a:pt x="2560063" y="438079"/>
                    <a:pt x="2530924" y="405503"/>
                  </a:cubicBezTo>
                  <a:lnTo>
                    <a:pt x="2221146" y="59214"/>
                  </a:lnTo>
                  <a:cubicBezTo>
                    <a:pt x="2187442" y="21536"/>
                    <a:pt x="2139283" y="0"/>
                    <a:pt x="2088730" y="0"/>
                  </a:cubicBezTo>
                  <a:close/>
                </a:path>
              </a:pathLst>
            </a:custGeom>
            <a:blipFill>
              <a:blip r:embed="rId4"/>
              <a:stretch>
                <a:fillRect t="-258" b="-25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909234" y="1458756"/>
            <a:ext cx="5503480" cy="8409485"/>
            <a:chOff x="0" y="0"/>
            <a:chExt cx="1449476" cy="22148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9476" cy="2214844"/>
            </a:xfrm>
            <a:custGeom>
              <a:avLst/>
              <a:gdLst/>
              <a:ahLst/>
              <a:cxnLst/>
              <a:rect l="l" t="t" r="r" b="b"/>
              <a:pathLst>
                <a:path w="1449476" h="2214844">
                  <a:moveTo>
                    <a:pt x="97064" y="0"/>
                  </a:moveTo>
                  <a:lnTo>
                    <a:pt x="1352412" y="0"/>
                  </a:lnTo>
                  <a:cubicBezTo>
                    <a:pt x="1378155" y="0"/>
                    <a:pt x="1402844" y="10226"/>
                    <a:pt x="1421047" y="28430"/>
                  </a:cubicBezTo>
                  <a:cubicBezTo>
                    <a:pt x="1439250" y="46633"/>
                    <a:pt x="1449476" y="71321"/>
                    <a:pt x="1449476" y="97064"/>
                  </a:cubicBezTo>
                  <a:lnTo>
                    <a:pt x="1449476" y="2117779"/>
                  </a:lnTo>
                  <a:cubicBezTo>
                    <a:pt x="1449476" y="2143522"/>
                    <a:pt x="1439250" y="2168211"/>
                    <a:pt x="1421047" y="2186414"/>
                  </a:cubicBezTo>
                  <a:cubicBezTo>
                    <a:pt x="1402844" y="2204618"/>
                    <a:pt x="1378155" y="2214844"/>
                    <a:pt x="1352412" y="2214844"/>
                  </a:cubicBezTo>
                  <a:lnTo>
                    <a:pt x="97064" y="2214844"/>
                  </a:lnTo>
                  <a:cubicBezTo>
                    <a:pt x="71321" y="2214844"/>
                    <a:pt x="46633" y="2204618"/>
                    <a:pt x="28430" y="2186414"/>
                  </a:cubicBezTo>
                  <a:cubicBezTo>
                    <a:pt x="10226" y="2168211"/>
                    <a:pt x="0" y="2143522"/>
                    <a:pt x="0" y="2117779"/>
                  </a:cubicBezTo>
                  <a:lnTo>
                    <a:pt x="0" y="97064"/>
                  </a:lnTo>
                  <a:cubicBezTo>
                    <a:pt x="0" y="71321"/>
                    <a:pt x="10226" y="46633"/>
                    <a:pt x="28430" y="28430"/>
                  </a:cubicBezTo>
                  <a:cubicBezTo>
                    <a:pt x="46633" y="10226"/>
                    <a:pt x="71321" y="0"/>
                    <a:pt x="97064" y="0"/>
                  </a:cubicBezTo>
                  <a:close/>
                </a:path>
              </a:pathLst>
            </a:custGeom>
            <a:solidFill>
              <a:srgbClr val="F0F8FF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449476" cy="2224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25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820" end="8800.657999999999"/>
                </p14:media>
              </p:ext>
            </p:extLst>
          </p:nvPr>
        </p:nvPicPr>
        <p:blipFill>
          <a:blip r:embed="rId5"/>
          <a:srcRect l="35544" t="7168" r="35706" b="9932"/>
          <a:stretch>
            <a:fillRect/>
          </a:stretch>
        </p:blipFill>
        <p:spPr>
          <a:xfrm>
            <a:off x="2809990" y="1660565"/>
            <a:ext cx="3701968" cy="80058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57425" y="418759"/>
            <a:ext cx="6886575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00"/>
              </a:lnSpc>
              <a:spcBef>
                <a:spcPct val="0"/>
              </a:spcBef>
            </a:pPr>
            <a:r>
              <a:rPr lang="en-US" sz="9000" b="1" spc="-89" dirty="0" err="1">
                <a:solidFill>
                  <a:srgbClr val="1B6CA8"/>
                </a:solidFill>
                <a:latin typeface="Nyutro Sans Heavy"/>
                <a:ea typeface="Nyutro Sans Heavy"/>
                <a:cs typeface="Nyutro Sans Heavy"/>
                <a:sym typeface="Nyutro Sans Heavy"/>
              </a:rPr>
              <a:t>GamePlay</a:t>
            </a:r>
            <a:endParaRPr lang="en-US" sz="9000" b="1" spc="-89" dirty="0">
              <a:solidFill>
                <a:srgbClr val="1B6CA8"/>
              </a:solidFill>
              <a:latin typeface="Nyutro Sans Heavy"/>
              <a:ea typeface="Nyutro Sans Heavy"/>
              <a:cs typeface="Nyutro Sans Heavy"/>
              <a:sym typeface="Nyutro Sans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231</Words>
  <Application>Microsoft Office PowerPoint</Application>
  <PresentationFormat>Custom</PresentationFormat>
  <Paragraphs>36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Nyutro Sans Bold</vt:lpstr>
      <vt:lpstr>Nyutro Sans</vt:lpstr>
      <vt:lpstr>Nyutro Sans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Tetris: A Timeless Puzzle</dc:title>
  <dc:description>Presentation - Tetris: A Timeless Puzzle</dc:description>
  <cp:lastModifiedBy>Windows User</cp:lastModifiedBy>
  <cp:revision>2</cp:revision>
  <dcterms:created xsi:type="dcterms:W3CDTF">2006-08-16T00:00:00Z</dcterms:created>
  <dcterms:modified xsi:type="dcterms:W3CDTF">2025-11-02T00:50:43Z</dcterms:modified>
  <dc:identifier>DAG3fnZzq-I</dc:identifier>
</cp:coreProperties>
</file>