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Inter"/>
      <p:regular r:id="rId15"/>
    </p:embeddedFont>
    <p:embeddedFont>
      <p:font typeface="Inter"/>
      <p:regular r:id="rId16"/>
    </p:embeddedFont>
    <p:embeddedFont>
      <p:font typeface="Inter"/>
      <p:regular r:id="rId17"/>
    </p:embeddedFont>
    <p:embeddedFont>
      <p:font typeface="Inter"/>
      <p:regular r:id="rId18"/>
    </p:embeddedFont>
    <p:embeddedFont>
      <p:font typeface="Inter"/>
      <p:regular r:id="rId19"/>
    </p:embeddedFont>
    <p:embeddedFont>
      <p:font typeface="Inter"/>
      <p:regular r:id="rId20"/>
    </p:embeddedFont>
    <p:embeddedFont>
      <p:font typeface="Inter"/>
      <p:regular r:id="rId21"/>
    </p:embeddedFont>
    <p:embeddedFont>
      <p:font typeface="Inter"/>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 Id="rId21" Type="http://schemas.openxmlformats.org/officeDocument/2006/relationships/font" Target="fonts/font7.fntdata"/><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slideLayout" Target="../slideLayouts/slideLayout3.xml"/><Relationship Id="rId8"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4.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slideLayout" Target="../slideLayouts/slideLayout6.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slideLayout" Target="../slideLayouts/slideLayout8.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728436"/>
            <a:ext cx="7556421" cy="1417558"/>
          </a:xfrm>
          <a:prstGeom prst="rect">
            <a:avLst/>
          </a:prstGeom>
          <a:noFill/>
          <a:ln/>
        </p:spPr>
        <p:txBody>
          <a:bodyPr wrap="square" lIns="0" tIns="0" rIns="0" bIns="0" rtlCol="0" anchor="t"/>
          <a:lstStyle/>
          <a:p>
            <a:pPr rtl="1" algn="r" indent="0" marL="0">
              <a:lnSpc>
                <a:spcPts val="5550"/>
              </a:lnSpc>
              <a:buNone/>
            </a:pPr>
            <a:r>
              <a:rPr lang="en-US" sz="4450" b="1" dirty="0">
                <a:solidFill>
                  <a:srgbClr val="000000"/>
                </a:solidFill>
                <a:latin typeface="Inter Bold" pitchFamily="34" charset="0"/>
                <a:ea typeface="Inter Bold" pitchFamily="34" charset="-122"/>
                <a:cs typeface="Inter Bold" pitchFamily="34" charset="-120"/>
              </a:rPr>
              <a:t>5 خطوات لتنظيم وجباتك اليومية بطريقة صحية</a:t>
            </a:r>
            <a:endParaRPr lang="en-US" sz="4450" dirty="0"/>
          </a:p>
        </p:txBody>
      </p:sp>
      <p:sp>
        <p:nvSpPr>
          <p:cNvPr id="4" name="Text 1"/>
          <p:cNvSpPr/>
          <p:nvPr/>
        </p:nvSpPr>
        <p:spPr>
          <a:xfrm>
            <a:off x="793790" y="4486156"/>
            <a:ext cx="7556421" cy="362903"/>
          </a:xfrm>
          <a:prstGeom prst="rect">
            <a:avLst/>
          </a:prstGeom>
          <a:noFill/>
          <a:ln/>
        </p:spPr>
        <p:txBody>
          <a:bodyPr wrap="non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دليل شامل لحياة صحية ومنظمة</a:t>
            </a:r>
            <a:endParaRPr lang="en-US" sz="1750" dirty="0"/>
          </a:p>
        </p:txBody>
      </p:sp>
      <p:sp>
        <p:nvSpPr>
          <p:cNvPr id="5" name="Shape 2"/>
          <p:cNvSpPr/>
          <p:nvPr/>
        </p:nvSpPr>
        <p:spPr>
          <a:xfrm>
            <a:off x="7987308" y="5121116"/>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7994928" y="5128736"/>
            <a:ext cx="347663" cy="347663"/>
          </a:xfrm>
          <a:prstGeom prst="rect">
            <a:avLst/>
          </a:prstGeom>
        </p:spPr>
      </p:pic>
      <p:sp>
        <p:nvSpPr>
          <p:cNvPr id="7" name="Text 3"/>
          <p:cNvSpPr/>
          <p:nvPr/>
        </p:nvSpPr>
        <p:spPr>
          <a:xfrm>
            <a:off x="5759172" y="5104209"/>
            <a:ext cx="2114788" cy="396835"/>
          </a:xfrm>
          <a:prstGeom prst="rect">
            <a:avLst/>
          </a:prstGeom>
          <a:noFill/>
          <a:ln/>
        </p:spPr>
        <p:txBody>
          <a:bodyPr wrap="none" lIns="0" tIns="0" rIns="0" bIns="0" rtlCol="0" anchor="t"/>
          <a:lstStyle/>
          <a:p>
            <a:pPr rtl="1" algn="r" indent="0" marL="0">
              <a:lnSpc>
                <a:spcPts val="3100"/>
              </a:lnSpc>
              <a:buNone/>
            </a:pPr>
            <a:r>
              <a:rPr lang="en-US" sz="2200" b="1" dirty="0">
                <a:solidFill>
                  <a:srgbClr val="272525"/>
                </a:solidFill>
                <a:latin typeface="Inter Bold" pitchFamily="34" charset="0"/>
                <a:ea typeface="Inter Bold" pitchFamily="34" charset="-122"/>
                <a:cs typeface="Inter Bold" pitchFamily="34" charset="-120"/>
              </a:rPr>
              <a:t>by lolo ebrahim</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135422" y="1646873"/>
            <a:ext cx="5701189" cy="708779"/>
          </a:xfrm>
          <a:prstGeom prst="rect">
            <a:avLst/>
          </a:prstGeom>
          <a:noFill/>
          <a:ln/>
        </p:spPr>
        <p:txBody>
          <a:bodyPr wrap="none" lIns="0" tIns="0" rIns="0" bIns="0" rtlCol="0" anchor="t"/>
          <a:lstStyle/>
          <a:p>
            <a:pPr rtl="1" algn="r" indent="0" marL="0">
              <a:lnSpc>
                <a:spcPts val="5550"/>
              </a:lnSpc>
              <a:buNone/>
            </a:pPr>
            <a:r>
              <a:rPr lang="en-US" sz="4450" b="1" dirty="0">
                <a:solidFill>
                  <a:srgbClr val="000000"/>
                </a:solidFill>
                <a:latin typeface="Inter Bold" pitchFamily="34" charset="0"/>
                <a:ea typeface="Inter Bold" pitchFamily="34" charset="-122"/>
                <a:cs typeface="Inter Bold" pitchFamily="34" charset="-120"/>
              </a:rPr>
              <a:t>لماذا تنظيم الوجبات مهم؟</a:t>
            </a:r>
            <a:endParaRPr lang="en-US" sz="4450" dirty="0"/>
          </a:p>
        </p:txBody>
      </p:sp>
      <p:sp>
        <p:nvSpPr>
          <p:cNvPr id="3" name="Text 1"/>
          <p:cNvSpPr/>
          <p:nvPr/>
        </p:nvSpPr>
        <p:spPr>
          <a:xfrm>
            <a:off x="793790" y="2809280"/>
            <a:ext cx="13042821" cy="725805"/>
          </a:xfrm>
          <a:prstGeom prst="rect">
            <a:avLst/>
          </a:prstGeom>
          <a:noFill/>
          <a:ln/>
        </p:spPr>
        <p:txBody>
          <a:bodyPr wrap="squar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تنظيم الوجبات ليس مجرد عادة، بل هو حجر الزاوية في بناء نمط حياة صحي ومتوازن. إليك أهم الأسباب التي تجعل التخطيط لوجباتك اليومية أمراً ضرورياً.</a:t>
            </a:r>
            <a:endParaRPr lang="en-US" sz="17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69635" y="3790236"/>
            <a:ext cx="566976" cy="566976"/>
          </a:xfrm>
          <a:prstGeom prst="rect">
            <a:avLst/>
          </a:prstGeom>
        </p:spPr>
      </p:pic>
      <p:sp>
        <p:nvSpPr>
          <p:cNvPr id="5" name="Text 2"/>
          <p:cNvSpPr/>
          <p:nvPr/>
        </p:nvSpPr>
        <p:spPr>
          <a:xfrm>
            <a:off x="11001375" y="4640699"/>
            <a:ext cx="2835235" cy="354330"/>
          </a:xfrm>
          <a:prstGeom prst="rect">
            <a:avLst/>
          </a:prstGeom>
          <a:noFill/>
          <a:ln/>
        </p:spPr>
        <p:txBody>
          <a:bodyPr wrap="none" lIns="0" tIns="0" rIns="0" bIns="0" rtlCol="0" anchor="t"/>
          <a:lstStyle/>
          <a:p>
            <a:pPr rtl="1" algn="r"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مستويات الطاقة</a:t>
            </a:r>
            <a:endParaRPr lang="en-US" sz="2200" dirty="0"/>
          </a:p>
        </p:txBody>
      </p:sp>
      <p:sp>
        <p:nvSpPr>
          <p:cNvPr id="6" name="Text 3"/>
          <p:cNvSpPr/>
          <p:nvPr/>
        </p:nvSpPr>
        <p:spPr>
          <a:xfrm>
            <a:off x="9677995" y="5131118"/>
            <a:ext cx="4158615" cy="1451610"/>
          </a:xfrm>
          <a:prstGeom prst="rect">
            <a:avLst/>
          </a:prstGeom>
          <a:noFill/>
          <a:ln/>
        </p:spPr>
        <p:txBody>
          <a:bodyPr wrap="squar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يساعد تنظيم الوجبات على الحفاظ على مستويات طاقة ثابتة طوال اليوم، مما يمنع الشعور بالإرهاق والخمول الناتج عن عدم انتظام الأكل.</a:t>
            </a:r>
            <a:endParaRPr lang="en-US" sz="175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7532" y="3790236"/>
            <a:ext cx="566976" cy="566976"/>
          </a:xfrm>
          <a:prstGeom prst="rect">
            <a:avLst/>
          </a:prstGeom>
        </p:spPr>
      </p:pic>
      <p:sp>
        <p:nvSpPr>
          <p:cNvPr id="8" name="Text 4"/>
          <p:cNvSpPr/>
          <p:nvPr/>
        </p:nvSpPr>
        <p:spPr>
          <a:xfrm>
            <a:off x="6559272" y="4640699"/>
            <a:ext cx="2835235" cy="354330"/>
          </a:xfrm>
          <a:prstGeom prst="rect">
            <a:avLst/>
          </a:prstGeom>
          <a:noFill/>
          <a:ln/>
        </p:spPr>
        <p:txBody>
          <a:bodyPr wrap="none" lIns="0" tIns="0" rIns="0" bIns="0" rtlCol="0" anchor="t"/>
          <a:lstStyle/>
          <a:p>
            <a:pPr rtl="1" algn="r"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إدارة الوزن</a:t>
            </a:r>
            <a:endParaRPr lang="en-US" sz="2200" dirty="0"/>
          </a:p>
        </p:txBody>
      </p:sp>
      <p:sp>
        <p:nvSpPr>
          <p:cNvPr id="9" name="Text 5"/>
          <p:cNvSpPr/>
          <p:nvPr/>
        </p:nvSpPr>
        <p:spPr>
          <a:xfrm>
            <a:off x="5235893" y="5131118"/>
            <a:ext cx="4158615" cy="1451610"/>
          </a:xfrm>
          <a:prstGeom prst="rect">
            <a:avLst/>
          </a:prstGeom>
          <a:noFill/>
          <a:ln/>
        </p:spPr>
        <p:txBody>
          <a:bodyPr wrap="squar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التخطيط المسبق للوجبات يسهل التحكم في السعرات الحرارية واختيار الأطعمة الصحية، مما يدعم جهودك في الحفاظ على وزن صحي أو إنقاصه.</a:t>
            </a:r>
            <a:endParaRPr lang="en-US" sz="175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5429" y="3790236"/>
            <a:ext cx="566976" cy="566976"/>
          </a:xfrm>
          <a:prstGeom prst="rect">
            <a:avLst/>
          </a:prstGeom>
        </p:spPr>
      </p:pic>
      <p:sp>
        <p:nvSpPr>
          <p:cNvPr id="11" name="Text 6"/>
          <p:cNvSpPr/>
          <p:nvPr/>
        </p:nvSpPr>
        <p:spPr>
          <a:xfrm>
            <a:off x="2117169" y="4640699"/>
            <a:ext cx="2835235" cy="354330"/>
          </a:xfrm>
          <a:prstGeom prst="rect">
            <a:avLst/>
          </a:prstGeom>
          <a:noFill/>
          <a:ln/>
        </p:spPr>
        <p:txBody>
          <a:bodyPr wrap="none" lIns="0" tIns="0" rIns="0" bIns="0" rtlCol="0" anchor="t"/>
          <a:lstStyle/>
          <a:p>
            <a:pPr rtl="1" algn="r"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تحسين المزاج</a:t>
            </a:r>
            <a:endParaRPr lang="en-US" sz="2200" dirty="0"/>
          </a:p>
        </p:txBody>
      </p:sp>
      <p:sp>
        <p:nvSpPr>
          <p:cNvPr id="12" name="Text 7"/>
          <p:cNvSpPr/>
          <p:nvPr/>
        </p:nvSpPr>
        <p:spPr>
          <a:xfrm>
            <a:off x="793790" y="5131118"/>
            <a:ext cx="4158615" cy="1088708"/>
          </a:xfrm>
          <a:prstGeom prst="rect">
            <a:avLst/>
          </a:prstGeom>
          <a:noFill/>
          <a:ln/>
        </p:spPr>
        <p:txBody>
          <a:bodyPr wrap="squar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النظام الغذائي المتوازن يؤثر إيجاباً على الصحة العقلية والمزاج، بينما يمكن أن يؤدي سوء التغذية إلى تقلبات مزاجية وشعور بالتوتر.</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636175" y="1573054"/>
            <a:ext cx="9200436" cy="708779"/>
          </a:xfrm>
          <a:prstGeom prst="rect">
            <a:avLst/>
          </a:prstGeom>
          <a:noFill/>
          <a:ln/>
        </p:spPr>
        <p:txBody>
          <a:bodyPr wrap="none" lIns="0" tIns="0" rIns="0" bIns="0" rtlCol="0" anchor="t"/>
          <a:lstStyle/>
          <a:p>
            <a:pPr rtl="1" algn="r" indent="0" marL="0">
              <a:lnSpc>
                <a:spcPts val="5550"/>
              </a:lnSpc>
              <a:buNone/>
            </a:pPr>
            <a:r>
              <a:rPr lang="en-US" sz="4450" b="1" dirty="0">
                <a:solidFill>
                  <a:srgbClr val="000000"/>
                </a:solidFill>
                <a:latin typeface="Inter Bold" pitchFamily="34" charset="0"/>
                <a:ea typeface="Inter Bold" pitchFamily="34" charset="-122"/>
                <a:cs typeface="Inter Bold" pitchFamily="34" charset="-120"/>
              </a:rPr>
              <a:t>الخطوة الأولى: تحديد عدد الوجبات اليومية</a:t>
            </a:r>
            <a:endParaRPr lang="en-US" sz="4450" dirty="0"/>
          </a:p>
        </p:txBody>
      </p:sp>
      <p:sp>
        <p:nvSpPr>
          <p:cNvPr id="3" name="Text 1"/>
          <p:cNvSpPr/>
          <p:nvPr/>
        </p:nvSpPr>
        <p:spPr>
          <a:xfrm>
            <a:off x="793790" y="2735461"/>
            <a:ext cx="13042821" cy="725805"/>
          </a:xfrm>
          <a:prstGeom prst="rect">
            <a:avLst/>
          </a:prstGeom>
          <a:noFill/>
          <a:ln/>
        </p:spPr>
        <p:txBody>
          <a:bodyPr wrap="squar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تحديد عدد وجباتك وتوقيتها بشكل استراتيجي هو أساس بناء عادات غذائية صحية. يساعد ذلك جسمك على العمل بكفاءة ويضمن حصولك على الطاقة اللازمة طوال اليوم.</a:t>
            </a:r>
            <a:endParaRPr lang="en-US" sz="1750" dirty="0"/>
          </a:p>
        </p:txBody>
      </p:sp>
      <p:pic>
        <p:nvPicPr>
          <p:cNvPr id="4" name="Image 0" descr="preencoded.png">    </p:cNvPr>
          <p:cNvPicPr>
            <a:picLocks noChangeAspect="1"/>
          </p:cNvPicPr>
          <p:nvPr/>
        </p:nvPicPr>
        <p:blipFill>
          <a:blip r:embed="rId1"/>
          <a:stretch>
            <a:fillRect/>
          </a:stretch>
        </p:blipFill>
        <p:spPr>
          <a:xfrm>
            <a:off x="9489043" y="3716417"/>
            <a:ext cx="4347567" cy="907256"/>
          </a:xfrm>
          <a:prstGeom prst="rect">
            <a:avLst/>
          </a:prstGeom>
        </p:spPr>
      </p:pic>
      <p:sp>
        <p:nvSpPr>
          <p:cNvPr id="5" name="Text 2"/>
          <p:cNvSpPr/>
          <p:nvPr/>
        </p:nvSpPr>
        <p:spPr>
          <a:xfrm>
            <a:off x="10774561" y="4850487"/>
            <a:ext cx="2835235" cy="354330"/>
          </a:xfrm>
          <a:prstGeom prst="rect">
            <a:avLst/>
          </a:prstGeom>
          <a:noFill/>
          <a:ln/>
        </p:spPr>
        <p:txBody>
          <a:bodyPr wrap="none" lIns="0" tIns="0" rIns="0" bIns="0" rtlCol="0" anchor="t"/>
          <a:lstStyle/>
          <a:p>
            <a:pPr rtl="1" algn="r"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الوجبات الرئيسية</a:t>
            </a:r>
            <a:endParaRPr lang="en-US" sz="2200" dirty="0"/>
          </a:p>
        </p:txBody>
      </p:sp>
      <p:sp>
        <p:nvSpPr>
          <p:cNvPr id="6" name="Text 3"/>
          <p:cNvSpPr/>
          <p:nvPr/>
        </p:nvSpPr>
        <p:spPr>
          <a:xfrm>
            <a:off x="9715857" y="5340906"/>
            <a:ext cx="3893939" cy="725805"/>
          </a:xfrm>
          <a:prstGeom prst="rect">
            <a:avLst/>
          </a:prstGeom>
          <a:noFill/>
          <a:ln/>
        </p:spPr>
        <p:txBody>
          <a:bodyPr wrap="squar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ابدأ بثلاث وجبات رئيسية: الإفطار، الغداء، والعشاء، كقاعدة أساسية ليومك الغذائي.</a:t>
            </a:r>
            <a:endParaRPr lang="en-US" sz="1750" dirty="0"/>
          </a:p>
        </p:txBody>
      </p:sp>
      <p:pic>
        <p:nvPicPr>
          <p:cNvPr id="7" name="Image 1" descr="preencoded.png">    </p:cNvPr>
          <p:cNvPicPr>
            <a:picLocks noChangeAspect="1"/>
          </p:cNvPicPr>
          <p:nvPr/>
        </p:nvPicPr>
        <p:blipFill>
          <a:blip r:embed="rId2"/>
          <a:stretch>
            <a:fillRect/>
          </a:stretch>
        </p:blipFill>
        <p:spPr>
          <a:xfrm>
            <a:off x="5141476" y="3716417"/>
            <a:ext cx="4347567" cy="907256"/>
          </a:xfrm>
          <a:prstGeom prst="rect">
            <a:avLst/>
          </a:prstGeom>
        </p:spPr>
      </p:pic>
      <p:sp>
        <p:nvSpPr>
          <p:cNvPr id="8" name="Text 4"/>
          <p:cNvSpPr/>
          <p:nvPr/>
        </p:nvSpPr>
        <p:spPr>
          <a:xfrm>
            <a:off x="6426994" y="4850487"/>
            <a:ext cx="2835235" cy="354330"/>
          </a:xfrm>
          <a:prstGeom prst="rect">
            <a:avLst/>
          </a:prstGeom>
          <a:noFill/>
          <a:ln/>
        </p:spPr>
        <p:txBody>
          <a:bodyPr wrap="none" lIns="0" tIns="0" rIns="0" bIns="0" rtlCol="0" anchor="t"/>
          <a:lstStyle/>
          <a:p>
            <a:pPr rtl="1" algn="r"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الوجبات الخفيفة</a:t>
            </a:r>
            <a:endParaRPr lang="en-US" sz="2200" dirty="0"/>
          </a:p>
        </p:txBody>
      </p:sp>
      <p:sp>
        <p:nvSpPr>
          <p:cNvPr id="9" name="Text 5"/>
          <p:cNvSpPr/>
          <p:nvPr/>
        </p:nvSpPr>
        <p:spPr>
          <a:xfrm>
            <a:off x="5368290" y="5340906"/>
            <a:ext cx="3893939" cy="1088708"/>
          </a:xfrm>
          <a:prstGeom prst="rect">
            <a:avLst/>
          </a:prstGeom>
          <a:noFill/>
          <a:ln/>
        </p:spPr>
        <p:txBody>
          <a:bodyPr wrap="squar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أضف وجبتين خفيفتين صحيتين بين الوجبات الرئيسية للحفاظ على مستوى الطاقة وتجنب الجوع المفرط.</a:t>
            </a:r>
            <a:endParaRPr lang="en-US" sz="1750" dirty="0"/>
          </a:p>
        </p:txBody>
      </p:sp>
      <p:pic>
        <p:nvPicPr>
          <p:cNvPr id="10" name="Image 2" descr="preencoded.png">    </p:cNvPr>
          <p:cNvPicPr>
            <a:picLocks noChangeAspect="1"/>
          </p:cNvPicPr>
          <p:nvPr/>
        </p:nvPicPr>
        <p:blipFill>
          <a:blip r:embed="rId3"/>
          <a:stretch>
            <a:fillRect/>
          </a:stretch>
        </p:blipFill>
        <p:spPr>
          <a:xfrm>
            <a:off x="793909" y="3716417"/>
            <a:ext cx="4347567" cy="907256"/>
          </a:xfrm>
          <a:prstGeom prst="rect">
            <a:avLst/>
          </a:prstGeom>
        </p:spPr>
      </p:pic>
      <p:sp>
        <p:nvSpPr>
          <p:cNvPr id="11" name="Text 6"/>
          <p:cNvSpPr/>
          <p:nvPr/>
        </p:nvSpPr>
        <p:spPr>
          <a:xfrm>
            <a:off x="2079427" y="4850487"/>
            <a:ext cx="2835235" cy="354330"/>
          </a:xfrm>
          <a:prstGeom prst="rect">
            <a:avLst/>
          </a:prstGeom>
          <a:noFill/>
          <a:ln/>
        </p:spPr>
        <p:txBody>
          <a:bodyPr wrap="none" lIns="0" tIns="0" rIns="0" bIns="0" rtlCol="0" anchor="t"/>
          <a:lstStyle/>
          <a:p>
            <a:pPr rtl="1" algn="r" indent="0" marL="0">
              <a:lnSpc>
                <a:spcPts val="2750"/>
              </a:lnSpc>
              <a:buNone/>
            </a:pPr>
            <a:r>
              <a:rPr lang="en-US" sz="2200" b="1" dirty="0">
                <a:solidFill>
                  <a:srgbClr val="272525"/>
                </a:solidFill>
                <a:latin typeface="Inter Bold" pitchFamily="34" charset="0"/>
                <a:ea typeface="Inter Bold" pitchFamily="34" charset="-122"/>
                <a:cs typeface="Inter Bold" pitchFamily="34" charset="-120"/>
              </a:rPr>
              <a:t>التوزيع الزمني</a:t>
            </a:r>
            <a:endParaRPr lang="en-US" sz="2200" dirty="0"/>
          </a:p>
        </p:txBody>
      </p:sp>
      <p:sp>
        <p:nvSpPr>
          <p:cNvPr id="12" name="Text 7"/>
          <p:cNvSpPr/>
          <p:nvPr/>
        </p:nvSpPr>
        <p:spPr>
          <a:xfrm>
            <a:off x="1020723" y="5340906"/>
            <a:ext cx="3893939" cy="1088708"/>
          </a:xfrm>
          <a:prstGeom prst="rect">
            <a:avLst/>
          </a:prstGeom>
          <a:noFill/>
          <a:ln/>
        </p:spPr>
        <p:txBody>
          <a:bodyPr wrap="square" lIns="0" tIns="0" rIns="0" bIns="0" rtlCol="0" anchor="t"/>
          <a:lstStyle/>
          <a:p>
            <a:pPr rtl="1" algn="r" indent="0" marL="0">
              <a:lnSpc>
                <a:spcPts val="2850"/>
              </a:lnSpc>
              <a:buNone/>
            </a:pPr>
            <a:r>
              <a:rPr lang="en-US" sz="1750" dirty="0">
                <a:solidFill>
                  <a:srgbClr val="272525"/>
                </a:solidFill>
                <a:latin typeface="Inter" pitchFamily="34" charset="0"/>
                <a:ea typeface="Inter" pitchFamily="34" charset="-122"/>
                <a:cs typeface="Inter" pitchFamily="34" charset="-120"/>
              </a:rPr>
              <a:t>وزّع هذه الوجبات على مدار اليوم بفاصل زمني يتراوح بين 3 إلى 4 ساعات لدعم عملية الأيض.</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0186392" y="311825"/>
            <a:ext cx="4047173" cy="354330"/>
          </a:xfrm>
          <a:prstGeom prst="rect">
            <a:avLst/>
          </a:prstGeom>
          <a:noFill/>
          <a:ln/>
        </p:spPr>
        <p:txBody>
          <a:bodyPr wrap="none" lIns="0" tIns="0" rIns="0" bIns="0" rtlCol="0" anchor="t"/>
          <a:lstStyle/>
          <a:p>
            <a:pPr rtl="1" algn="r" indent="0" marL="0">
              <a:lnSpc>
                <a:spcPts val="2750"/>
              </a:lnSpc>
              <a:buNone/>
            </a:pPr>
            <a:r>
              <a:rPr lang="en-US" sz="2200" b="1" dirty="0">
                <a:solidFill>
                  <a:srgbClr val="000000"/>
                </a:solidFill>
                <a:latin typeface="Inter Bold" pitchFamily="34" charset="0"/>
                <a:ea typeface="Inter Bold" pitchFamily="34" charset="-122"/>
                <a:cs typeface="Inter Bold" pitchFamily="34" charset="-120"/>
              </a:rPr>
              <a:t>الخطوة الثانية: اختيار مكونات متوازنة</a:t>
            </a:r>
            <a:endParaRPr lang="en-US" sz="2200" dirty="0"/>
          </a:p>
        </p:txBody>
      </p:sp>
      <p:sp>
        <p:nvSpPr>
          <p:cNvPr id="3" name="Text 1"/>
          <p:cNvSpPr/>
          <p:nvPr/>
        </p:nvSpPr>
        <p:spPr>
          <a:xfrm>
            <a:off x="396835" y="892969"/>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لا يقتصر الأكل الصحي على عدد الوجبات فحسب، بل يمتد ليشمل جودة وموازنة المكونات في كل وجبة. هذه العناصر الأساسية تضمن حصول جسمك على جميع العناصر الغذائية الضرورية للحفاظ على صحة مثالية ومستويات طاقة مستقرة.</a:t>
            </a:r>
            <a:endParaRPr lang="en-US" sz="850" dirty="0"/>
          </a:p>
        </p:txBody>
      </p:sp>
      <p:sp>
        <p:nvSpPr>
          <p:cNvPr id="4" name="Shape 2"/>
          <p:cNvSpPr/>
          <p:nvPr/>
        </p:nvSpPr>
        <p:spPr>
          <a:xfrm>
            <a:off x="7371874" y="1201936"/>
            <a:ext cx="6861691" cy="1596509"/>
          </a:xfrm>
          <a:prstGeom prst="roundRect">
            <a:avLst>
              <a:gd name="adj" fmla="val 4582"/>
            </a:avLst>
          </a:prstGeom>
          <a:solidFill>
            <a:srgbClr val="FFFFFF"/>
          </a:solidFill>
          <a:ln w="15240">
            <a:solidFill>
              <a:srgbClr val="C0C1D7"/>
            </a:solidFill>
            <a:prstDash val="solid"/>
          </a:ln>
        </p:spPr>
      </p:sp>
      <p:sp>
        <p:nvSpPr>
          <p:cNvPr id="5" name="Shape 3"/>
          <p:cNvSpPr/>
          <p:nvPr/>
        </p:nvSpPr>
        <p:spPr>
          <a:xfrm>
            <a:off x="14187845" y="1201936"/>
            <a:ext cx="60960" cy="1596509"/>
          </a:xfrm>
          <a:prstGeom prst="roundRect">
            <a:avLst>
              <a:gd name="adj" fmla="val 78139"/>
            </a:avLst>
          </a:prstGeom>
          <a:solidFill>
            <a:srgbClr val="4950BC"/>
          </a:solidFill>
          <a:ln/>
        </p:spPr>
      </p:sp>
      <p:sp>
        <p:nvSpPr>
          <p:cNvPr id="6" name="Text 4"/>
          <p:cNvSpPr/>
          <p:nvPr/>
        </p:nvSpPr>
        <p:spPr>
          <a:xfrm>
            <a:off x="12641699" y="1330523"/>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البروتينات</a:t>
            </a:r>
            <a:endParaRPr lang="en-US" sz="1100" dirty="0"/>
          </a:p>
        </p:txBody>
      </p:sp>
      <p:sp>
        <p:nvSpPr>
          <p:cNvPr id="7" name="Text 5"/>
          <p:cNvSpPr/>
          <p:nvPr/>
        </p:nvSpPr>
        <p:spPr>
          <a:xfrm>
            <a:off x="7500461" y="1575673"/>
            <a:ext cx="6558796"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ضرورية لبناء وإصلاح الأنسجة، وتساهم في الشعور بالشبع لفترة أطول. اختر مصادر البروتين الخالية من الدهون.</a:t>
            </a:r>
            <a:endParaRPr lang="en-US" sz="850" dirty="0"/>
          </a:p>
        </p:txBody>
      </p:sp>
      <p:sp>
        <p:nvSpPr>
          <p:cNvPr id="8" name="Text 6"/>
          <p:cNvSpPr/>
          <p:nvPr/>
        </p:nvSpPr>
        <p:spPr>
          <a:xfrm>
            <a:off x="7500461" y="1825109"/>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لحوم خالية من الدهون والدواجن</a:t>
            </a:r>
            <a:endParaRPr lang="en-US" sz="850" dirty="0"/>
          </a:p>
        </p:txBody>
      </p:sp>
      <p:sp>
        <p:nvSpPr>
          <p:cNvPr id="9" name="Text 7"/>
          <p:cNvSpPr/>
          <p:nvPr/>
        </p:nvSpPr>
        <p:spPr>
          <a:xfrm>
            <a:off x="7500461" y="2046208"/>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الأسماك</a:t>
            </a:r>
            <a:endParaRPr lang="en-US" sz="850" dirty="0"/>
          </a:p>
        </p:txBody>
      </p:sp>
      <p:sp>
        <p:nvSpPr>
          <p:cNvPr id="10" name="Text 8"/>
          <p:cNvSpPr/>
          <p:nvPr/>
        </p:nvSpPr>
        <p:spPr>
          <a:xfrm>
            <a:off x="7500461" y="2267307"/>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البقوليات والبيض</a:t>
            </a:r>
            <a:endParaRPr lang="en-US" sz="850" dirty="0"/>
          </a:p>
        </p:txBody>
      </p:sp>
      <p:sp>
        <p:nvSpPr>
          <p:cNvPr id="11" name="Text 9"/>
          <p:cNvSpPr/>
          <p:nvPr/>
        </p:nvSpPr>
        <p:spPr>
          <a:xfrm>
            <a:off x="7500461" y="2488406"/>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منتجات الألبان قليلة الدسم</a:t>
            </a:r>
            <a:endParaRPr lang="en-US" sz="850" dirty="0"/>
          </a:p>
        </p:txBody>
      </p:sp>
      <p:sp>
        <p:nvSpPr>
          <p:cNvPr id="12" name="Shape 10"/>
          <p:cNvSpPr/>
          <p:nvPr/>
        </p:nvSpPr>
        <p:spPr>
          <a:xfrm>
            <a:off x="396835" y="1201936"/>
            <a:ext cx="6861691" cy="1596509"/>
          </a:xfrm>
          <a:prstGeom prst="roundRect">
            <a:avLst>
              <a:gd name="adj" fmla="val 4582"/>
            </a:avLst>
          </a:prstGeom>
          <a:solidFill>
            <a:srgbClr val="FFFFFF"/>
          </a:solidFill>
          <a:ln w="15240">
            <a:solidFill>
              <a:srgbClr val="C0C1D7"/>
            </a:solidFill>
            <a:prstDash val="solid"/>
          </a:ln>
        </p:spPr>
      </p:sp>
      <p:sp>
        <p:nvSpPr>
          <p:cNvPr id="13" name="Shape 11"/>
          <p:cNvSpPr/>
          <p:nvPr/>
        </p:nvSpPr>
        <p:spPr>
          <a:xfrm>
            <a:off x="7212806" y="1201936"/>
            <a:ext cx="60960" cy="1596509"/>
          </a:xfrm>
          <a:prstGeom prst="roundRect">
            <a:avLst>
              <a:gd name="adj" fmla="val 78139"/>
            </a:avLst>
          </a:prstGeom>
          <a:solidFill>
            <a:srgbClr val="4950BC"/>
          </a:solidFill>
          <a:ln/>
        </p:spPr>
      </p:sp>
      <p:sp>
        <p:nvSpPr>
          <p:cNvPr id="14" name="Text 12"/>
          <p:cNvSpPr/>
          <p:nvPr/>
        </p:nvSpPr>
        <p:spPr>
          <a:xfrm>
            <a:off x="5666661" y="1330523"/>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الكربوهيدرات المعقدة</a:t>
            </a:r>
            <a:endParaRPr lang="en-US" sz="1100" dirty="0"/>
          </a:p>
        </p:txBody>
      </p:sp>
      <p:sp>
        <p:nvSpPr>
          <p:cNvPr id="15" name="Text 13"/>
          <p:cNvSpPr/>
          <p:nvPr/>
        </p:nvSpPr>
        <p:spPr>
          <a:xfrm>
            <a:off x="525423" y="1575673"/>
            <a:ext cx="6558796"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المصدر الرئيسي للطاقة للجسم والدماغ. توفر طاقة مستدامة وتجنب الارتفاعات والانخفاضات المفاجئة في سكر الدم.</a:t>
            </a:r>
            <a:endParaRPr lang="en-US" sz="850" dirty="0"/>
          </a:p>
        </p:txBody>
      </p:sp>
      <p:sp>
        <p:nvSpPr>
          <p:cNvPr id="16" name="Text 14"/>
          <p:cNvSpPr/>
          <p:nvPr/>
        </p:nvSpPr>
        <p:spPr>
          <a:xfrm>
            <a:off x="525423" y="1825109"/>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الحبوب الكاملة (مثل الأرز البني والكينوا)</a:t>
            </a:r>
            <a:endParaRPr lang="en-US" sz="850" dirty="0"/>
          </a:p>
        </p:txBody>
      </p:sp>
      <p:sp>
        <p:nvSpPr>
          <p:cNvPr id="17" name="Text 15"/>
          <p:cNvSpPr/>
          <p:nvPr/>
        </p:nvSpPr>
        <p:spPr>
          <a:xfrm>
            <a:off x="525423" y="2046208"/>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الخضروات النشوية (مثل البطاطا الحلوة)</a:t>
            </a:r>
            <a:endParaRPr lang="en-US" sz="850" dirty="0"/>
          </a:p>
        </p:txBody>
      </p:sp>
      <p:sp>
        <p:nvSpPr>
          <p:cNvPr id="18" name="Text 16"/>
          <p:cNvSpPr/>
          <p:nvPr/>
        </p:nvSpPr>
        <p:spPr>
          <a:xfrm>
            <a:off x="525423" y="2267307"/>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الفواكه الطازجة</a:t>
            </a:r>
            <a:endParaRPr lang="en-US" sz="850" dirty="0"/>
          </a:p>
        </p:txBody>
      </p:sp>
      <p:sp>
        <p:nvSpPr>
          <p:cNvPr id="19" name="Shape 17"/>
          <p:cNvSpPr/>
          <p:nvPr/>
        </p:nvSpPr>
        <p:spPr>
          <a:xfrm>
            <a:off x="7371874" y="2911792"/>
            <a:ext cx="6861691" cy="1596509"/>
          </a:xfrm>
          <a:prstGeom prst="roundRect">
            <a:avLst>
              <a:gd name="adj" fmla="val 4582"/>
            </a:avLst>
          </a:prstGeom>
          <a:solidFill>
            <a:srgbClr val="FFFFFF"/>
          </a:solidFill>
          <a:ln w="15240">
            <a:solidFill>
              <a:srgbClr val="C0C1D7"/>
            </a:solidFill>
            <a:prstDash val="solid"/>
          </a:ln>
        </p:spPr>
      </p:sp>
      <p:sp>
        <p:nvSpPr>
          <p:cNvPr id="20" name="Shape 18"/>
          <p:cNvSpPr/>
          <p:nvPr/>
        </p:nvSpPr>
        <p:spPr>
          <a:xfrm>
            <a:off x="14187845" y="2911792"/>
            <a:ext cx="60960" cy="1596509"/>
          </a:xfrm>
          <a:prstGeom prst="roundRect">
            <a:avLst>
              <a:gd name="adj" fmla="val 78139"/>
            </a:avLst>
          </a:prstGeom>
          <a:solidFill>
            <a:srgbClr val="4950BC"/>
          </a:solidFill>
          <a:ln/>
        </p:spPr>
      </p:sp>
      <p:sp>
        <p:nvSpPr>
          <p:cNvPr id="21" name="Text 19"/>
          <p:cNvSpPr/>
          <p:nvPr/>
        </p:nvSpPr>
        <p:spPr>
          <a:xfrm>
            <a:off x="12641699" y="3040380"/>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الدهون الصحية</a:t>
            </a:r>
            <a:endParaRPr lang="en-US" sz="1100" dirty="0"/>
          </a:p>
        </p:txBody>
      </p:sp>
      <p:sp>
        <p:nvSpPr>
          <p:cNvPr id="22" name="Text 20"/>
          <p:cNvSpPr/>
          <p:nvPr/>
        </p:nvSpPr>
        <p:spPr>
          <a:xfrm>
            <a:off x="7500461" y="3285530"/>
            <a:ext cx="6558796"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ضرورية لوظائف الهرمونات، امتصاص الفيتامينات، وصحة القلب والدماغ. اختر الدهون غير المشبعة والمفيدة.</a:t>
            </a:r>
            <a:endParaRPr lang="en-US" sz="850" dirty="0"/>
          </a:p>
        </p:txBody>
      </p:sp>
      <p:sp>
        <p:nvSpPr>
          <p:cNvPr id="23" name="Text 21"/>
          <p:cNvSpPr/>
          <p:nvPr/>
        </p:nvSpPr>
        <p:spPr>
          <a:xfrm>
            <a:off x="7500461" y="3534966"/>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الأفوكادو والمكسرات</a:t>
            </a:r>
            <a:endParaRPr lang="en-US" sz="850" dirty="0"/>
          </a:p>
        </p:txBody>
      </p:sp>
      <p:sp>
        <p:nvSpPr>
          <p:cNvPr id="24" name="Text 22"/>
          <p:cNvSpPr/>
          <p:nvPr/>
        </p:nvSpPr>
        <p:spPr>
          <a:xfrm>
            <a:off x="7500461" y="3756065"/>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البذور (مثل بذور الشيا والكتان)</a:t>
            </a:r>
            <a:endParaRPr lang="en-US" sz="850" dirty="0"/>
          </a:p>
        </p:txBody>
      </p:sp>
      <p:sp>
        <p:nvSpPr>
          <p:cNvPr id="25" name="Text 23"/>
          <p:cNvSpPr/>
          <p:nvPr/>
        </p:nvSpPr>
        <p:spPr>
          <a:xfrm>
            <a:off x="7500461" y="3977164"/>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زيت الزيتون البكر الممتاز</a:t>
            </a:r>
            <a:endParaRPr lang="en-US" sz="850" dirty="0"/>
          </a:p>
        </p:txBody>
      </p:sp>
      <p:sp>
        <p:nvSpPr>
          <p:cNvPr id="26" name="Shape 24"/>
          <p:cNvSpPr/>
          <p:nvPr/>
        </p:nvSpPr>
        <p:spPr>
          <a:xfrm>
            <a:off x="396835" y="2911792"/>
            <a:ext cx="6861691" cy="1596509"/>
          </a:xfrm>
          <a:prstGeom prst="roundRect">
            <a:avLst>
              <a:gd name="adj" fmla="val 4582"/>
            </a:avLst>
          </a:prstGeom>
          <a:solidFill>
            <a:srgbClr val="FFFFFF"/>
          </a:solidFill>
          <a:ln w="15240">
            <a:solidFill>
              <a:srgbClr val="C0C1D7"/>
            </a:solidFill>
            <a:prstDash val="solid"/>
          </a:ln>
        </p:spPr>
      </p:sp>
      <p:sp>
        <p:nvSpPr>
          <p:cNvPr id="27" name="Shape 25"/>
          <p:cNvSpPr/>
          <p:nvPr/>
        </p:nvSpPr>
        <p:spPr>
          <a:xfrm>
            <a:off x="7212806" y="2911792"/>
            <a:ext cx="60960" cy="1596509"/>
          </a:xfrm>
          <a:prstGeom prst="roundRect">
            <a:avLst>
              <a:gd name="adj" fmla="val 78139"/>
            </a:avLst>
          </a:prstGeom>
          <a:solidFill>
            <a:srgbClr val="4950BC"/>
          </a:solidFill>
          <a:ln/>
        </p:spPr>
      </p:sp>
      <p:sp>
        <p:nvSpPr>
          <p:cNvPr id="28" name="Text 26"/>
          <p:cNvSpPr/>
          <p:nvPr/>
        </p:nvSpPr>
        <p:spPr>
          <a:xfrm>
            <a:off x="5666661" y="3040380"/>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الألياف</a:t>
            </a:r>
            <a:endParaRPr lang="en-US" sz="1100" dirty="0"/>
          </a:p>
        </p:txBody>
      </p:sp>
      <p:sp>
        <p:nvSpPr>
          <p:cNvPr id="29" name="Text 27"/>
          <p:cNvSpPr/>
          <p:nvPr/>
        </p:nvSpPr>
        <p:spPr>
          <a:xfrm>
            <a:off x="525423" y="3285530"/>
            <a:ext cx="6558796"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تدعم صحة الجهاز الهضمي، وتساعد في تنظيم مستويات السكر في الدم والكوليسترول. تمنحك شعوراً بالامتلاء.</a:t>
            </a:r>
            <a:endParaRPr lang="en-US" sz="850" dirty="0"/>
          </a:p>
        </p:txBody>
      </p:sp>
      <p:sp>
        <p:nvSpPr>
          <p:cNvPr id="30" name="Text 28"/>
          <p:cNvSpPr/>
          <p:nvPr/>
        </p:nvSpPr>
        <p:spPr>
          <a:xfrm>
            <a:off x="525423" y="3534966"/>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الخضروات الورقية والغير نشوية</a:t>
            </a:r>
            <a:endParaRPr lang="en-US" sz="850" dirty="0"/>
          </a:p>
        </p:txBody>
      </p:sp>
      <p:sp>
        <p:nvSpPr>
          <p:cNvPr id="31" name="Text 29"/>
          <p:cNvSpPr/>
          <p:nvPr/>
        </p:nvSpPr>
        <p:spPr>
          <a:xfrm>
            <a:off x="525423" y="3756065"/>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الفواكه ذات القشور</a:t>
            </a:r>
            <a:endParaRPr lang="en-US" sz="850" dirty="0"/>
          </a:p>
        </p:txBody>
      </p:sp>
      <p:sp>
        <p:nvSpPr>
          <p:cNvPr id="32" name="Text 30"/>
          <p:cNvSpPr/>
          <p:nvPr/>
        </p:nvSpPr>
        <p:spPr>
          <a:xfrm>
            <a:off x="525423" y="3977164"/>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الحبوب الكاملة</a:t>
            </a:r>
            <a:endParaRPr lang="en-US" sz="850" dirty="0"/>
          </a:p>
        </p:txBody>
      </p:sp>
      <p:sp>
        <p:nvSpPr>
          <p:cNvPr id="33" name="Text 31"/>
          <p:cNvSpPr/>
          <p:nvPr/>
        </p:nvSpPr>
        <p:spPr>
          <a:xfrm>
            <a:off x="525423" y="4198263"/>
            <a:ext cx="6558796" cy="181451"/>
          </a:xfrm>
          <a:prstGeom prst="rect">
            <a:avLst/>
          </a:prstGeom>
          <a:noFill/>
          <a:ln/>
        </p:spPr>
        <p:txBody>
          <a:bodyPr wrap="none" lIns="0" tIns="0" rIns="0" bIns="0" rtlCol="0" anchor="t"/>
          <a:lstStyle/>
          <a:p>
            <a:pPr rtl="1" algn="r" marL="342900" indent="-342900">
              <a:lnSpc>
                <a:spcPts val="1400"/>
              </a:lnSpc>
              <a:buSzPct val="100000"/>
              <a:buChar char="•"/>
            </a:pPr>
            <a:r>
              <a:rPr lang="en-US" sz="850" dirty="0">
                <a:solidFill>
                  <a:srgbClr val="272525"/>
                </a:solidFill>
                <a:latin typeface="Inter" pitchFamily="34" charset="0"/>
                <a:ea typeface="Inter" pitchFamily="34" charset="-122"/>
                <a:cs typeface="Inter" pitchFamily="34" charset="-120"/>
              </a:rPr>
              <a:t>البقوليات</a:t>
            </a:r>
            <a:endParaRPr lang="en-US" sz="850" dirty="0"/>
          </a:p>
        </p:txBody>
      </p:sp>
      <p:sp>
        <p:nvSpPr>
          <p:cNvPr id="34" name="Text 32"/>
          <p:cNvSpPr/>
          <p:nvPr/>
        </p:nvSpPr>
        <p:spPr>
          <a:xfrm>
            <a:off x="12532400" y="4678323"/>
            <a:ext cx="1701165" cy="212646"/>
          </a:xfrm>
          <a:prstGeom prst="rect">
            <a:avLst/>
          </a:prstGeom>
          <a:noFill/>
          <a:ln/>
        </p:spPr>
        <p:txBody>
          <a:bodyPr wrap="none" lIns="0" tIns="0" rIns="0" bIns="0" rtlCol="0" anchor="t"/>
          <a:lstStyle/>
          <a:p>
            <a:pPr rtl="1" algn="r" indent="0" marL="0">
              <a:lnSpc>
                <a:spcPts val="1650"/>
              </a:lnSpc>
              <a:buNone/>
            </a:pPr>
            <a:r>
              <a:rPr lang="en-US" sz="1300" b="1" dirty="0">
                <a:solidFill>
                  <a:srgbClr val="000000"/>
                </a:solidFill>
                <a:latin typeface="Inter Bold" pitchFamily="34" charset="0"/>
                <a:ea typeface="Inter Bold" pitchFamily="34" charset="-122"/>
                <a:cs typeface="Inter Bold" pitchFamily="34" charset="-120"/>
              </a:rPr>
              <a:t>طبق متوازن: مثال مرئي</a:t>
            </a:r>
            <a:endParaRPr lang="en-US" sz="1300" dirty="0"/>
          </a:p>
        </p:txBody>
      </p:sp>
      <p:sp>
        <p:nvSpPr>
          <p:cNvPr id="35" name="Text 33"/>
          <p:cNvSpPr/>
          <p:nvPr/>
        </p:nvSpPr>
        <p:spPr>
          <a:xfrm>
            <a:off x="396835" y="5060990"/>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تصوّر طبقك كـ ٤ أجزاء: نصفه خضروات، وربع للبروتين، وربع للكربوهيدرات المعقدة، مع إضافة لمسة من الدهون الصحية. هذا المزيج يضمن لك وجبة متكاملة ومُشبعة.</a:t>
            </a:r>
            <a:endParaRPr lang="en-US" sz="850" dirty="0"/>
          </a:p>
        </p:txBody>
      </p:sp>
      <p:pic>
        <p:nvPicPr>
          <p:cNvPr id="36" name="Image 0" descr="preencoded.png">    </p:cNvPr>
          <p:cNvPicPr>
            <a:picLocks noChangeAspect="1"/>
          </p:cNvPicPr>
          <p:nvPr/>
        </p:nvPicPr>
        <p:blipFill>
          <a:blip r:embed="rId1"/>
          <a:stretch>
            <a:fillRect/>
          </a:stretch>
        </p:blipFill>
        <p:spPr>
          <a:xfrm>
            <a:off x="5614154" y="5369957"/>
            <a:ext cx="8619411" cy="58974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069467" y="311825"/>
            <a:ext cx="5164098" cy="354330"/>
          </a:xfrm>
          <a:prstGeom prst="rect">
            <a:avLst/>
          </a:prstGeom>
          <a:noFill/>
          <a:ln/>
        </p:spPr>
        <p:txBody>
          <a:bodyPr wrap="none" lIns="0" tIns="0" rIns="0" bIns="0" rtlCol="0" anchor="t"/>
          <a:lstStyle/>
          <a:p>
            <a:pPr rtl="1" algn="r" indent="0" marL="0">
              <a:lnSpc>
                <a:spcPts val="2750"/>
              </a:lnSpc>
              <a:buNone/>
            </a:pPr>
            <a:r>
              <a:rPr lang="en-US" sz="2200" b="1" dirty="0">
                <a:solidFill>
                  <a:srgbClr val="000000"/>
                </a:solidFill>
                <a:latin typeface="Inter Bold" pitchFamily="34" charset="0"/>
                <a:ea typeface="Inter Bold" pitchFamily="34" charset="-122"/>
                <a:cs typeface="Inter Bold" pitchFamily="34" charset="-120"/>
              </a:rPr>
              <a:t>الخطوة الثالثة: التحضير المسبق (Meal Prep)</a:t>
            </a:r>
            <a:endParaRPr lang="en-US" sz="2200" dirty="0"/>
          </a:p>
        </p:txBody>
      </p:sp>
      <p:sp>
        <p:nvSpPr>
          <p:cNvPr id="3" name="Text 1"/>
          <p:cNvSpPr/>
          <p:nvPr/>
        </p:nvSpPr>
        <p:spPr>
          <a:xfrm>
            <a:off x="396835" y="892969"/>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يعتبر التحضير المسبق للوجبات (Meal Prep) حلاً سحرياً لتوفير الوقت والجهد، وضمان تناول طعام صحي ولذيذ طوال الأسبوع. إنه مفتاح الانضباط الغذائي وتحقيق أهدافك الصحية.</a:t>
            </a:r>
            <a:endParaRPr lang="en-US" sz="850" dirty="0"/>
          </a:p>
        </p:txBody>
      </p:sp>
      <p:sp>
        <p:nvSpPr>
          <p:cNvPr id="4" name="Shape 2"/>
          <p:cNvSpPr/>
          <p:nvPr/>
        </p:nvSpPr>
        <p:spPr>
          <a:xfrm>
            <a:off x="7371874" y="1201936"/>
            <a:ext cx="6861691" cy="1122045"/>
          </a:xfrm>
          <a:prstGeom prst="roundRect">
            <a:avLst>
              <a:gd name="adj" fmla="val 4245"/>
            </a:avLst>
          </a:prstGeom>
          <a:solidFill>
            <a:srgbClr val="DADBF1"/>
          </a:solidFill>
          <a:ln w="7620">
            <a:solidFill>
              <a:srgbClr val="C0C1D7"/>
            </a:solidFill>
            <a:prstDash val="solid"/>
          </a:ln>
        </p:spPr>
      </p:sp>
      <p:sp>
        <p:nvSpPr>
          <p:cNvPr id="5" name="Shape 3"/>
          <p:cNvSpPr/>
          <p:nvPr/>
        </p:nvSpPr>
        <p:spPr>
          <a:xfrm>
            <a:off x="13772436" y="1322903"/>
            <a:ext cx="340162" cy="340162"/>
          </a:xfrm>
          <a:prstGeom prst="roundRect">
            <a:avLst>
              <a:gd name="adj" fmla="val 26878621"/>
            </a:avLst>
          </a:prstGeom>
          <a:solidFill>
            <a:srgbClr val="4950BC"/>
          </a:solidFill>
          <a:ln/>
        </p:spPr>
      </p:sp>
      <p:pic>
        <p:nvPicPr>
          <p:cNvPr id="6"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66019" y="1416487"/>
            <a:ext cx="152995" cy="152995"/>
          </a:xfrm>
          <a:prstGeom prst="rect">
            <a:avLst/>
          </a:prstGeom>
        </p:spPr>
      </p:pic>
      <p:sp>
        <p:nvSpPr>
          <p:cNvPr id="7" name="Text 4"/>
          <p:cNvSpPr/>
          <p:nvPr/>
        </p:nvSpPr>
        <p:spPr>
          <a:xfrm>
            <a:off x="12695039" y="1776413"/>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توفير الوقت</a:t>
            </a:r>
            <a:endParaRPr lang="en-US" sz="1100" dirty="0"/>
          </a:p>
        </p:txBody>
      </p:sp>
      <p:sp>
        <p:nvSpPr>
          <p:cNvPr id="8" name="Text 5"/>
          <p:cNvSpPr/>
          <p:nvPr/>
        </p:nvSpPr>
        <p:spPr>
          <a:xfrm>
            <a:off x="7492841" y="2021562"/>
            <a:ext cx="6619756"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قلل من ساعات الطهي اليومية واستمتع بالمزيد من وقت الفراغ لأن وجباتك جاهزة.</a:t>
            </a:r>
            <a:endParaRPr lang="en-US" sz="850" dirty="0"/>
          </a:p>
        </p:txBody>
      </p:sp>
      <p:sp>
        <p:nvSpPr>
          <p:cNvPr id="9" name="Shape 6"/>
          <p:cNvSpPr/>
          <p:nvPr/>
        </p:nvSpPr>
        <p:spPr>
          <a:xfrm>
            <a:off x="396835" y="1201936"/>
            <a:ext cx="6861691" cy="1122045"/>
          </a:xfrm>
          <a:prstGeom prst="roundRect">
            <a:avLst>
              <a:gd name="adj" fmla="val 4245"/>
            </a:avLst>
          </a:prstGeom>
          <a:solidFill>
            <a:srgbClr val="DADBF1"/>
          </a:solidFill>
          <a:ln w="7620">
            <a:solidFill>
              <a:srgbClr val="C0C1D7"/>
            </a:solidFill>
            <a:prstDash val="solid"/>
          </a:ln>
        </p:spPr>
      </p:sp>
      <p:sp>
        <p:nvSpPr>
          <p:cNvPr id="10" name="Shape 7"/>
          <p:cNvSpPr/>
          <p:nvPr/>
        </p:nvSpPr>
        <p:spPr>
          <a:xfrm>
            <a:off x="6797397" y="1322903"/>
            <a:ext cx="340162" cy="340162"/>
          </a:xfrm>
          <a:prstGeom prst="roundRect">
            <a:avLst>
              <a:gd name="adj" fmla="val 26878621"/>
            </a:avLst>
          </a:prstGeom>
          <a:solidFill>
            <a:srgbClr val="4950BC"/>
          </a:solidFill>
          <a:ln/>
        </p:spPr>
      </p:sp>
      <p:pic>
        <p:nvPicPr>
          <p:cNvPr id="1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0980" y="1416487"/>
            <a:ext cx="152995" cy="152995"/>
          </a:xfrm>
          <a:prstGeom prst="rect">
            <a:avLst/>
          </a:prstGeom>
        </p:spPr>
      </p:pic>
      <p:sp>
        <p:nvSpPr>
          <p:cNvPr id="12" name="Text 8"/>
          <p:cNvSpPr/>
          <p:nvPr/>
        </p:nvSpPr>
        <p:spPr>
          <a:xfrm>
            <a:off x="5720001" y="1776413"/>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توفير المال</a:t>
            </a:r>
            <a:endParaRPr lang="en-US" sz="1100" dirty="0"/>
          </a:p>
        </p:txBody>
      </p:sp>
      <p:sp>
        <p:nvSpPr>
          <p:cNvPr id="13" name="Text 9"/>
          <p:cNvSpPr/>
          <p:nvPr/>
        </p:nvSpPr>
        <p:spPr>
          <a:xfrm>
            <a:off x="517803" y="2021562"/>
            <a:ext cx="6619756"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تجنب تناول الطعام خارج المنزل واشترِ المكونات بكميات كبيرة بأسعار أفضل.</a:t>
            </a:r>
            <a:endParaRPr lang="en-US" sz="850" dirty="0"/>
          </a:p>
        </p:txBody>
      </p:sp>
      <p:sp>
        <p:nvSpPr>
          <p:cNvPr id="14" name="Shape 10"/>
          <p:cNvSpPr/>
          <p:nvPr/>
        </p:nvSpPr>
        <p:spPr>
          <a:xfrm>
            <a:off x="7371874" y="2437328"/>
            <a:ext cx="6861691" cy="1122045"/>
          </a:xfrm>
          <a:prstGeom prst="roundRect">
            <a:avLst>
              <a:gd name="adj" fmla="val 4245"/>
            </a:avLst>
          </a:prstGeom>
          <a:solidFill>
            <a:srgbClr val="DADBF1"/>
          </a:solidFill>
          <a:ln w="7620">
            <a:solidFill>
              <a:srgbClr val="C0C1D7"/>
            </a:solidFill>
            <a:prstDash val="solid"/>
          </a:ln>
        </p:spPr>
      </p:sp>
      <p:sp>
        <p:nvSpPr>
          <p:cNvPr id="15" name="Shape 11"/>
          <p:cNvSpPr/>
          <p:nvPr/>
        </p:nvSpPr>
        <p:spPr>
          <a:xfrm>
            <a:off x="13772436" y="2558296"/>
            <a:ext cx="340162" cy="340162"/>
          </a:xfrm>
          <a:prstGeom prst="roundRect">
            <a:avLst>
              <a:gd name="adj" fmla="val 26878621"/>
            </a:avLst>
          </a:prstGeom>
          <a:solidFill>
            <a:srgbClr val="4950BC"/>
          </a:solidFill>
          <a:ln/>
        </p:spPr>
      </p:sp>
      <p:pic>
        <p:nvPicPr>
          <p:cNvPr id="16"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66019" y="2651879"/>
            <a:ext cx="152995" cy="152995"/>
          </a:xfrm>
          <a:prstGeom prst="rect">
            <a:avLst/>
          </a:prstGeom>
        </p:spPr>
      </p:pic>
      <p:sp>
        <p:nvSpPr>
          <p:cNvPr id="17" name="Text 12"/>
          <p:cNvSpPr/>
          <p:nvPr/>
        </p:nvSpPr>
        <p:spPr>
          <a:xfrm>
            <a:off x="12695039" y="3011805"/>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تقليل التوتر</a:t>
            </a:r>
            <a:endParaRPr lang="en-US" sz="1100" dirty="0"/>
          </a:p>
        </p:txBody>
      </p:sp>
      <p:sp>
        <p:nvSpPr>
          <p:cNvPr id="18" name="Text 13"/>
          <p:cNvSpPr/>
          <p:nvPr/>
        </p:nvSpPr>
        <p:spPr>
          <a:xfrm>
            <a:off x="7492841" y="3256955"/>
            <a:ext cx="6619756"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اتخذ قرارات الطعام مسبقاً وتخلص من عناء التفكير اليومي "ماذا سآكل؟".</a:t>
            </a:r>
            <a:endParaRPr lang="en-US" sz="850" dirty="0"/>
          </a:p>
        </p:txBody>
      </p:sp>
      <p:sp>
        <p:nvSpPr>
          <p:cNvPr id="19" name="Shape 14"/>
          <p:cNvSpPr/>
          <p:nvPr/>
        </p:nvSpPr>
        <p:spPr>
          <a:xfrm>
            <a:off x="396835" y="2437328"/>
            <a:ext cx="6861691" cy="1122045"/>
          </a:xfrm>
          <a:prstGeom prst="roundRect">
            <a:avLst>
              <a:gd name="adj" fmla="val 4245"/>
            </a:avLst>
          </a:prstGeom>
          <a:solidFill>
            <a:srgbClr val="DADBF1"/>
          </a:solidFill>
          <a:ln w="7620">
            <a:solidFill>
              <a:srgbClr val="C0C1D7"/>
            </a:solidFill>
            <a:prstDash val="solid"/>
          </a:ln>
        </p:spPr>
      </p:sp>
      <p:sp>
        <p:nvSpPr>
          <p:cNvPr id="20" name="Shape 15"/>
          <p:cNvSpPr/>
          <p:nvPr/>
        </p:nvSpPr>
        <p:spPr>
          <a:xfrm>
            <a:off x="6797397" y="2558296"/>
            <a:ext cx="340162" cy="340162"/>
          </a:xfrm>
          <a:prstGeom prst="roundRect">
            <a:avLst>
              <a:gd name="adj" fmla="val 26878621"/>
            </a:avLst>
          </a:prstGeom>
          <a:solidFill>
            <a:srgbClr val="4950BC"/>
          </a:solidFill>
          <a:ln/>
        </p:spPr>
      </p:sp>
      <p:pic>
        <p:nvPicPr>
          <p:cNvPr id="21"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0980" y="2651879"/>
            <a:ext cx="152995" cy="152995"/>
          </a:xfrm>
          <a:prstGeom prst="rect">
            <a:avLst/>
          </a:prstGeom>
        </p:spPr>
      </p:pic>
      <p:sp>
        <p:nvSpPr>
          <p:cNvPr id="22" name="Text 16"/>
          <p:cNvSpPr/>
          <p:nvPr/>
        </p:nvSpPr>
        <p:spPr>
          <a:xfrm>
            <a:off x="5720001" y="3011805"/>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تحكم أفضل</a:t>
            </a:r>
            <a:endParaRPr lang="en-US" sz="1100" dirty="0"/>
          </a:p>
        </p:txBody>
      </p:sp>
      <p:sp>
        <p:nvSpPr>
          <p:cNvPr id="23" name="Text 17"/>
          <p:cNvSpPr/>
          <p:nvPr/>
        </p:nvSpPr>
        <p:spPr>
          <a:xfrm>
            <a:off x="517803" y="3256955"/>
            <a:ext cx="6619756"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راقب مكونات وجباتك وأحجام حصصك لضمان نظام غذائي متوازن وصحي.</a:t>
            </a:r>
            <a:endParaRPr lang="en-US" sz="850" dirty="0"/>
          </a:p>
        </p:txBody>
      </p:sp>
      <p:sp>
        <p:nvSpPr>
          <p:cNvPr id="24" name="Text 18"/>
          <p:cNvSpPr/>
          <p:nvPr/>
        </p:nvSpPr>
        <p:spPr>
          <a:xfrm>
            <a:off x="396835" y="3686889"/>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لتحقيق أقصى استفادة من التحضير المسبق، استخدم حاويات طعام قابلة لإعادة الاستخدام، وجدول تخطيط أسبوعي، ويمكن الاستفادة من قوالب Notion لتنظيم قائمتك ومشترياتك.</a:t>
            </a:r>
            <a:endParaRPr lang="en-US" sz="850" dirty="0"/>
          </a:p>
        </p:txBody>
      </p:sp>
      <p:pic>
        <p:nvPicPr>
          <p:cNvPr id="25" name="Image 4" descr="preencoded.png">    </p:cNvPr>
          <p:cNvPicPr>
            <a:picLocks noChangeAspect="1"/>
          </p:cNvPicPr>
          <p:nvPr/>
        </p:nvPicPr>
        <p:blipFill>
          <a:blip r:embed="rId9"/>
          <a:stretch>
            <a:fillRect/>
          </a:stretch>
        </p:blipFill>
        <p:spPr>
          <a:xfrm>
            <a:off x="5614154" y="3995857"/>
            <a:ext cx="8619411" cy="58974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10319266" y="311825"/>
            <a:ext cx="3914299" cy="354330"/>
          </a:xfrm>
          <a:prstGeom prst="rect">
            <a:avLst/>
          </a:prstGeom>
          <a:noFill/>
          <a:ln/>
        </p:spPr>
        <p:txBody>
          <a:bodyPr wrap="none" lIns="0" tIns="0" rIns="0" bIns="0" rtlCol="0" anchor="t"/>
          <a:lstStyle/>
          <a:p>
            <a:pPr rtl="1" algn="r" indent="0" marL="0">
              <a:lnSpc>
                <a:spcPts val="2750"/>
              </a:lnSpc>
              <a:buNone/>
            </a:pPr>
            <a:r>
              <a:rPr lang="en-US" sz="2200" b="1" dirty="0">
                <a:solidFill>
                  <a:srgbClr val="000000"/>
                </a:solidFill>
                <a:latin typeface="Inter Bold" pitchFamily="34" charset="0"/>
                <a:ea typeface="Inter Bold" pitchFamily="34" charset="-122"/>
                <a:cs typeface="Inter Bold" pitchFamily="34" charset="-120"/>
              </a:rPr>
              <a:t>الخطوة الرابعة: متابعة الشرب والماء</a:t>
            </a:r>
            <a:endParaRPr lang="en-US" sz="2200" dirty="0"/>
          </a:p>
        </p:txBody>
      </p:sp>
      <p:sp>
        <p:nvSpPr>
          <p:cNvPr id="3" name="Text 1"/>
          <p:cNvSpPr/>
          <p:nvPr/>
        </p:nvSpPr>
        <p:spPr>
          <a:xfrm>
            <a:off x="396835" y="892969"/>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الماء هو سر الحياة وصحة الجسم. لا يقل أهمية عن الطعام الذي نتناوله، فالحفاظ على رطوبة الجسم ضروري لوظائف الجسم الحيوية، بدءاً من الهضم وامتصاص العناصر الغذائية وصولاً إلى تنظيم درجة حرارة الجسم ومستويات الطاقة.</a:t>
            </a:r>
            <a:endParaRPr lang="en-US" sz="850" dirty="0"/>
          </a:p>
        </p:txBody>
      </p:sp>
      <p:sp>
        <p:nvSpPr>
          <p:cNvPr id="4" name="Shape 2"/>
          <p:cNvSpPr/>
          <p:nvPr/>
        </p:nvSpPr>
        <p:spPr>
          <a:xfrm>
            <a:off x="7371874" y="1371957"/>
            <a:ext cx="6861691" cy="1020128"/>
          </a:xfrm>
          <a:prstGeom prst="roundRect">
            <a:avLst>
              <a:gd name="adj" fmla="val 7171"/>
            </a:avLst>
          </a:prstGeom>
          <a:solidFill>
            <a:srgbClr val="FFFFFF"/>
          </a:solidFill>
          <a:ln/>
        </p:spPr>
      </p:sp>
      <p:sp>
        <p:nvSpPr>
          <p:cNvPr id="5" name="Shape 3"/>
          <p:cNvSpPr/>
          <p:nvPr/>
        </p:nvSpPr>
        <p:spPr>
          <a:xfrm>
            <a:off x="7371874" y="1356717"/>
            <a:ext cx="6861691" cy="60960"/>
          </a:xfrm>
          <a:prstGeom prst="roundRect">
            <a:avLst>
              <a:gd name="adj" fmla="val 78139"/>
            </a:avLst>
          </a:prstGeom>
          <a:solidFill>
            <a:srgbClr val="4950BC"/>
          </a:solidFill>
          <a:ln/>
        </p:spPr>
      </p:sp>
      <p:sp>
        <p:nvSpPr>
          <p:cNvPr id="6" name="Shape 4"/>
          <p:cNvSpPr/>
          <p:nvPr/>
        </p:nvSpPr>
        <p:spPr>
          <a:xfrm>
            <a:off x="10632579" y="1201936"/>
            <a:ext cx="340162" cy="340162"/>
          </a:xfrm>
          <a:prstGeom prst="roundRect">
            <a:avLst>
              <a:gd name="adj" fmla="val 268813"/>
            </a:avLst>
          </a:prstGeom>
          <a:solidFill>
            <a:srgbClr val="4950BC"/>
          </a:solidFill>
          <a:ln/>
        </p:spPr>
      </p:sp>
      <p:pic>
        <p:nvPicPr>
          <p:cNvPr id="7"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734615" y="1303853"/>
            <a:ext cx="136088" cy="136088"/>
          </a:xfrm>
          <a:prstGeom prst="rect">
            <a:avLst/>
          </a:prstGeom>
        </p:spPr>
      </p:pic>
      <p:sp>
        <p:nvSpPr>
          <p:cNvPr id="8" name="Text 5"/>
          <p:cNvSpPr/>
          <p:nvPr/>
        </p:nvSpPr>
        <p:spPr>
          <a:xfrm>
            <a:off x="12687419" y="1655445"/>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احتياجاتك اليومية</a:t>
            </a:r>
            <a:endParaRPr lang="en-US" sz="1100" dirty="0"/>
          </a:p>
        </p:txBody>
      </p:sp>
      <p:sp>
        <p:nvSpPr>
          <p:cNvPr id="9" name="Text 6"/>
          <p:cNvSpPr/>
          <p:nvPr/>
        </p:nvSpPr>
        <p:spPr>
          <a:xfrm>
            <a:off x="7500461" y="1900595"/>
            <a:ext cx="6604516" cy="362903"/>
          </a:xfrm>
          <a:prstGeom prst="rect">
            <a:avLst/>
          </a:prstGeom>
          <a:noFill/>
          <a:ln/>
        </p:spPr>
        <p:txBody>
          <a:bodyPr wrap="squar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اهدف إلى شرب ما لا يقل عن 8 أكواب (حوالي 2 لتر) من الماء يوميًا. تزداد هذه الكمية مع النشاط البدني المكثف، والطقس الحار، أو أثناء الرضاعة الطبيعية.</a:t>
            </a:r>
            <a:endParaRPr lang="en-US" sz="850" dirty="0"/>
          </a:p>
        </p:txBody>
      </p:sp>
      <p:sp>
        <p:nvSpPr>
          <p:cNvPr id="10" name="Shape 7"/>
          <p:cNvSpPr/>
          <p:nvPr/>
        </p:nvSpPr>
        <p:spPr>
          <a:xfrm>
            <a:off x="396835" y="1371957"/>
            <a:ext cx="6861691" cy="1020128"/>
          </a:xfrm>
          <a:prstGeom prst="roundRect">
            <a:avLst>
              <a:gd name="adj" fmla="val 7171"/>
            </a:avLst>
          </a:prstGeom>
          <a:solidFill>
            <a:srgbClr val="FFFFFF"/>
          </a:solidFill>
          <a:ln/>
        </p:spPr>
      </p:sp>
      <p:sp>
        <p:nvSpPr>
          <p:cNvPr id="11" name="Shape 8"/>
          <p:cNvSpPr/>
          <p:nvPr/>
        </p:nvSpPr>
        <p:spPr>
          <a:xfrm>
            <a:off x="396835" y="1356717"/>
            <a:ext cx="6861691" cy="60960"/>
          </a:xfrm>
          <a:prstGeom prst="roundRect">
            <a:avLst>
              <a:gd name="adj" fmla="val 78139"/>
            </a:avLst>
          </a:prstGeom>
          <a:solidFill>
            <a:srgbClr val="4950BC"/>
          </a:solidFill>
          <a:ln/>
        </p:spPr>
      </p:sp>
      <p:sp>
        <p:nvSpPr>
          <p:cNvPr id="12" name="Shape 9"/>
          <p:cNvSpPr/>
          <p:nvPr/>
        </p:nvSpPr>
        <p:spPr>
          <a:xfrm>
            <a:off x="3657540" y="1201936"/>
            <a:ext cx="340162" cy="340162"/>
          </a:xfrm>
          <a:prstGeom prst="roundRect">
            <a:avLst>
              <a:gd name="adj" fmla="val 268813"/>
            </a:avLst>
          </a:prstGeom>
          <a:solidFill>
            <a:srgbClr val="4950BC"/>
          </a:solidFill>
          <a:ln/>
        </p:spPr>
      </p:sp>
      <p:pic>
        <p:nvPicPr>
          <p:cNvPr id="13"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9577" y="1303853"/>
            <a:ext cx="136088" cy="136088"/>
          </a:xfrm>
          <a:prstGeom prst="rect">
            <a:avLst/>
          </a:prstGeom>
        </p:spPr>
      </p:pic>
      <p:sp>
        <p:nvSpPr>
          <p:cNvPr id="14" name="Text 10"/>
          <p:cNvSpPr/>
          <p:nvPr/>
        </p:nvSpPr>
        <p:spPr>
          <a:xfrm>
            <a:off x="5594390" y="1655445"/>
            <a:ext cx="1535549"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توقيت الشرب قبل الوجبات</a:t>
            </a:r>
            <a:endParaRPr lang="en-US" sz="1100" dirty="0"/>
          </a:p>
        </p:txBody>
      </p:sp>
      <p:sp>
        <p:nvSpPr>
          <p:cNvPr id="15" name="Text 11"/>
          <p:cNvSpPr/>
          <p:nvPr/>
        </p:nvSpPr>
        <p:spPr>
          <a:xfrm>
            <a:off x="525423" y="1900595"/>
            <a:ext cx="6604516" cy="362903"/>
          </a:xfrm>
          <a:prstGeom prst="rect">
            <a:avLst/>
          </a:prstGeom>
          <a:noFill/>
          <a:ln/>
        </p:spPr>
        <p:txBody>
          <a:bodyPr wrap="squar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اشرب كوباً كبيراً من الماء قبل 30 دقيقة من كل وجبة. هذا يساعد على تحسين الهضم، ويمنحك شعوراً بالامتلاء، مما يساهم في تقليل كمية الطعام المتناولة.</a:t>
            </a:r>
            <a:endParaRPr lang="en-US" sz="850" dirty="0"/>
          </a:p>
        </p:txBody>
      </p:sp>
      <p:sp>
        <p:nvSpPr>
          <p:cNvPr id="16" name="Text 12"/>
          <p:cNvSpPr/>
          <p:nvPr/>
        </p:nvSpPr>
        <p:spPr>
          <a:xfrm>
            <a:off x="396835" y="2519601"/>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اجعل الماء صديقك الدائم، وحاول الاحتفاظ بزجاجة ماء بالقرب منك لتشرب بانتظام طوال اليوم.</a:t>
            </a:r>
            <a:endParaRPr lang="en-US" sz="850" dirty="0"/>
          </a:p>
        </p:txBody>
      </p:sp>
      <p:pic>
        <p:nvPicPr>
          <p:cNvPr id="17" name="Image 2" descr="preencoded.png">    </p:cNvPr>
          <p:cNvPicPr>
            <a:picLocks noChangeAspect="1"/>
          </p:cNvPicPr>
          <p:nvPr/>
        </p:nvPicPr>
        <p:blipFill>
          <a:blip r:embed="rId5"/>
          <a:stretch>
            <a:fillRect/>
          </a:stretch>
        </p:blipFill>
        <p:spPr>
          <a:xfrm>
            <a:off x="5614154" y="2828568"/>
            <a:ext cx="8619411" cy="58974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63232" y="311825"/>
            <a:ext cx="4570333" cy="354330"/>
          </a:xfrm>
          <a:prstGeom prst="rect">
            <a:avLst/>
          </a:prstGeom>
          <a:noFill/>
          <a:ln/>
        </p:spPr>
        <p:txBody>
          <a:bodyPr wrap="none" lIns="0" tIns="0" rIns="0" bIns="0" rtlCol="0" anchor="t"/>
          <a:lstStyle/>
          <a:p>
            <a:pPr rtl="1" algn="r" indent="0" marL="0">
              <a:lnSpc>
                <a:spcPts val="2750"/>
              </a:lnSpc>
              <a:buNone/>
            </a:pPr>
            <a:r>
              <a:rPr lang="en-US" sz="2200" b="1" dirty="0">
                <a:solidFill>
                  <a:srgbClr val="000000"/>
                </a:solidFill>
                <a:latin typeface="Inter Bold" pitchFamily="34" charset="0"/>
                <a:ea typeface="Inter Bold" pitchFamily="34" charset="-122"/>
                <a:cs typeface="Inter Bold" pitchFamily="34" charset="-120"/>
              </a:rPr>
              <a:t>الخطوة الخامسة: استخدام أدوات تنظيمية</a:t>
            </a:r>
            <a:endParaRPr lang="en-US" sz="2200" dirty="0"/>
          </a:p>
        </p:txBody>
      </p:sp>
      <p:sp>
        <p:nvSpPr>
          <p:cNvPr id="3" name="Text 1"/>
          <p:cNvSpPr/>
          <p:nvPr/>
        </p:nvSpPr>
        <p:spPr>
          <a:xfrm>
            <a:off x="396835" y="892969"/>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لتحقيق أقصى درجات الالتزام والاستمرارية في تنظيم وجباتك، استغل قوة الأدوات الرقمية والمخططات. هذه الأدوات لا تجعل التخطيط أسهل فحسب، بل تساعدك أيضاً على تتبع تقدمك والبقاء على المسار الصحيح نحو أهدافك الصحية.</a:t>
            </a:r>
            <a:endParaRPr lang="en-US" sz="8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950077" y="1201936"/>
            <a:ext cx="283488" cy="283488"/>
          </a:xfrm>
          <a:prstGeom prst="rect">
            <a:avLst/>
          </a:prstGeom>
        </p:spPr>
      </p:pic>
      <p:sp>
        <p:nvSpPr>
          <p:cNvPr id="5" name="Text 2"/>
          <p:cNvSpPr/>
          <p:nvPr/>
        </p:nvSpPr>
        <p:spPr>
          <a:xfrm>
            <a:off x="12816007" y="1627108"/>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قوالب Notion</a:t>
            </a:r>
            <a:endParaRPr lang="en-US" sz="1100" dirty="0"/>
          </a:p>
        </p:txBody>
      </p:sp>
      <p:sp>
        <p:nvSpPr>
          <p:cNvPr id="6" name="Text 3"/>
          <p:cNvSpPr/>
          <p:nvPr/>
        </p:nvSpPr>
        <p:spPr>
          <a:xfrm>
            <a:off x="9715857" y="1872258"/>
            <a:ext cx="4517708" cy="362903"/>
          </a:xfrm>
          <a:prstGeom prst="rect">
            <a:avLst/>
          </a:prstGeom>
          <a:noFill/>
          <a:ln/>
        </p:spPr>
        <p:txBody>
          <a:bodyPr wrap="squar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استخدم قوالب Notion لتخطيط وجباتك الأسبوعية، قوائم التسوق، وتتبع المخزون الغذائي. توفر لك مرونة وتخصيصًا يناسب احتياجاتك.</a:t>
            </a:r>
            <a:endParaRPr lang="en-US" sz="85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0685" y="1201936"/>
            <a:ext cx="283488" cy="283488"/>
          </a:xfrm>
          <a:prstGeom prst="rect">
            <a:avLst/>
          </a:prstGeom>
        </p:spPr>
      </p:pic>
      <p:sp>
        <p:nvSpPr>
          <p:cNvPr id="8" name="Text 4"/>
          <p:cNvSpPr/>
          <p:nvPr/>
        </p:nvSpPr>
        <p:spPr>
          <a:xfrm>
            <a:off x="8156615" y="1627108"/>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جداول Excel</a:t>
            </a:r>
            <a:endParaRPr lang="en-US" sz="1100" dirty="0"/>
          </a:p>
        </p:txBody>
      </p:sp>
      <p:sp>
        <p:nvSpPr>
          <p:cNvPr id="9" name="Text 5"/>
          <p:cNvSpPr/>
          <p:nvPr/>
        </p:nvSpPr>
        <p:spPr>
          <a:xfrm>
            <a:off x="5056346" y="1872258"/>
            <a:ext cx="4517827" cy="362903"/>
          </a:xfrm>
          <a:prstGeom prst="rect">
            <a:avLst/>
          </a:prstGeom>
          <a:noFill/>
          <a:ln/>
        </p:spPr>
        <p:txBody>
          <a:bodyPr wrap="squar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للتتبع التفصيلي للسعرات الحرارية والمغذيات، يمكن لجداول Excel أن تكون أداتك المثالية. قم بإنشاء سجلات يومية لمراقبة استهلاكك بدقة.</a:t>
            </a:r>
            <a:endParaRPr lang="en-US" sz="85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1174" y="1201936"/>
            <a:ext cx="283488" cy="283488"/>
          </a:xfrm>
          <a:prstGeom prst="rect">
            <a:avLst/>
          </a:prstGeom>
        </p:spPr>
      </p:pic>
      <p:sp>
        <p:nvSpPr>
          <p:cNvPr id="11" name="Text 6"/>
          <p:cNvSpPr/>
          <p:nvPr/>
        </p:nvSpPr>
        <p:spPr>
          <a:xfrm>
            <a:off x="3497104" y="1627108"/>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تطبيقات الهواتف</a:t>
            </a:r>
            <a:endParaRPr lang="en-US" sz="1100" dirty="0"/>
          </a:p>
        </p:txBody>
      </p:sp>
      <p:sp>
        <p:nvSpPr>
          <p:cNvPr id="12" name="Text 7"/>
          <p:cNvSpPr/>
          <p:nvPr/>
        </p:nvSpPr>
        <p:spPr>
          <a:xfrm>
            <a:off x="396954" y="1872258"/>
            <a:ext cx="4517708" cy="362903"/>
          </a:xfrm>
          <a:prstGeom prst="rect">
            <a:avLst/>
          </a:prstGeom>
          <a:noFill/>
          <a:ln/>
        </p:spPr>
        <p:txBody>
          <a:bodyPr wrap="squar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استفد من تطبيقات تنظيم الوجبات المتاحة على الهواتف الذكية للحصول على وصفات صحية، تذكيرات، وتتبع استهلاك الماء والغذاء بسهولة أثناء التنقل.</a:t>
            </a:r>
            <a:endParaRPr lang="en-US" sz="850" dirty="0"/>
          </a:p>
        </p:txBody>
      </p:sp>
      <p:sp>
        <p:nvSpPr>
          <p:cNvPr id="13" name="Text 8"/>
          <p:cNvSpPr/>
          <p:nvPr/>
        </p:nvSpPr>
        <p:spPr>
          <a:xfrm>
            <a:off x="396835" y="2362676"/>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إن استخدام هذه الأدوات بانتظام يعزز التزامك بالخطة الغذائية ويساعدك على رؤية النتائج الملموسة لجهودك. ابدأ بتجربة أداة واحدة وشاهد كيف تحول طريقة تفكيرك في التحضير المسبق.</a:t>
            </a:r>
            <a:endParaRPr lang="en-US" sz="850" dirty="0"/>
          </a:p>
        </p:txBody>
      </p:sp>
      <p:pic>
        <p:nvPicPr>
          <p:cNvPr id="14" name="Image 3" descr="preencoded.png">    </p:cNvPr>
          <p:cNvPicPr>
            <a:picLocks noChangeAspect="1"/>
          </p:cNvPicPr>
          <p:nvPr/>
        </p:nvPicPr>
        <p:blipFill>
          <a:blip r:embed="rId7"/>
          <a:stretch>
            <a:fillRect/>
          </a:stretch>
        </p:blipFill>
        <p:spPr>
          <a:xfrm>
            <a:off x="5614154" y="2671643"/>
            <a:ext cx="8619411" cy="58974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933980" y="311825"/>
            <a:ext cx="4299585" cy="354330"/>
          </a:xfrm>
          <a:prstGeom prst="rect">
            <a:avLst/>
          </a:prstGeom>
          <a:noFill/>
          <a:ln/>
        </p:spPr>
        <p:txBody>
          <a:bodyPr wrap="none" lIns="0" tIns="0" rIns="0" bIns="0" rtlCol="0" anchor="t"/>
          <a:lstStyle/>
          <a:p>
            <a:pPr rtl="1" algn="r" indent="0" marL="0">
              <a:lnSpc>
                <a:spcPts val="2750"/>
              </a:lnSpc>
              <a:buNone/>
            </a:pPr>
            <a:r>
              <a:rPr lang="en-US" sz="2200" b="1" dirty="0">
                <a:solidFill>
                  <a:srgbClr val="000000"/>
                </a:solidFill>
                <a:latin typeface="Inter Bold" pitchFamily="34" charset="0"/>
                <a:ea typeface="Inter Bold" pitchFamily="34" charset="-122"/>
                <a:cs typeface="Inter Bold" pitchFamily="34" charset="-120"/>
              </a:rPr>
              <a:t>الخاتمة: طريقك نحو حياة صحية منظمة</a:t>
            </a:r>
            <a:endParaRPr lang="en-US" sz="2200" dirty="0"/>
          </a:p>
        </p:txBody>
      </p:sp>
      <p:sp>
        <p:nvSpPr>
          <p:cNvPr id="3" name="Text 1"/>
          <p:cNvSpPr/>
          <p:nvPr/>
        </p:nvSpPr>
        <p:spPr>
          <a:xfrm>
            <a:off x="396835" y="892969"/>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لقد استعرضنا خمس خطوات أساسية لتبني نظام وجبات صحي ومنظم. تذكر أن الرحلة تبدأ بخطوة واحدة، وكل تغيير صغير يحدث فرقاً كبيراً في رحلتك نحو العافية.</a:t>
            </a:r>
            <a:endParaRPr lang="en-US" sz="850" dirty="0"/>
          </a:p>
        </p:txBody>
      </p:sp>
      <p:sp>
        <p:nvSpPr>
          <p:cNvPr id="4" name="Text 2"/>
          <p:cNvSpPr/>
          <p:nvPr/>
        </p:nvSpPr>
        <p:spPr>
          <a:xfrm>
            <a:off x="14120217" y="1201936"/>
            <a:ext cx="113348" cy="141684"/>
          </a:xfrm>
          <a:prstGeom prst="rect">
            <a:avLst/>
          </a:prstGeom>
          <a:noFill/>
          <a:ln/>
        </p:spPr>
        <p:txBody>
          <a:bodyPr wrap="none" lIns="0" tIns="0" rIns="0" bIns="0" rtlCol="0" anchor="t"/>
          <a:lstStyle/>
          <a:p>
            <a:pPr rtl="1" algn="l" indent="0" marL="0">
              <a:lnSpc>
                <a:spcPts val="1400"/>
              </a:lnSpc>
              <a:buNone/>
            </a:pPr>
            <a:r>
              <a:rPr lang="en-US" sz="850" dirty="0">
                <a:solidFill>
                  <a:srgbClr val="272525"/>
                </a:solidFill>
                <a:latin typeface="Inter Light" pitchFamily="34" charset="0"/>
                <a:ea typeface="Inter Light" pitchFamily="34" charset="-122"/>
                <a:cs typeface="Inter Light" pitchFamily="34" charset="-120"/>
              </a:rPr>
              <a:t>01</a:t>
            </a:r>
            <a:endParaRPr lang="en-US" sz="850" dirty="0"/>
          </a:p>
        </p:txBody>
      </p:sp>
      <p:sp>
        <p:nvSpPr>
          <p:cNvPr id="5" name="Shape 3"/>
          <p:cNvSpPr/>
          <p:nvPr/>
        </p:nvSpPr>
        <p:spPr>
          <a:xfrm>
            <a:off x="9696926" y="1379339"/>
            <a:ext cx="4536638" cy="15240"/>
          </a:xfrm>
          <a:prstGeom prst="rect">
            <a:avLst/>
          </a:prstGeom>
          <a:solidFill>
            <a:srgbClr val="4950BC"/>
          </a:solidFill>
          <a:ln/>
        </p:spPr>
      </p:sp>
      <p:sp>
        <p:nvSpPr>
          <p:cNvPr id="6" name="Text 4"/>
          <p:cNvSpPr/>
          <p:nvPr/>
        </p:nvSpPr>
        <p:spPr>
          <a:xfrm>
            <a:off x="12816007" y="1466493"/>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تحديد الوجبات</a:t>
            </a:r>
            <a:endParaRPr lang="en-US" sz="1100" dirty="0"/>
          </a:p>
        </p:txBody>
      </p:sp>
      <p:sp>
        <p:nvSpPr>
          <p:cNvPr id="7" name="Text 5"/>
          <p:cNvSpPr/>
          <p:nvPr/>
        </p:nvSpPr>
        <p:spPr>
          <a:xfrm>
            <a:off x="9696926" y="1711642"/>
            <a:ext cx="4536638"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خطط لعدد وتوقيت وجباتك الرئيسية والوجبات الخفيفة للحفاظ على الطاقة.</a:t>
            </a:r>
            <a:endParaRPr lang="en-US" sz="850" dirty="0"/>
          </a:p>
        </p:txBody>
      </p:sp>
      <p:sp>
        <p:nvSpPr>
          <p:cNvPr id="8" name="Text 6"/>
          <p:cNvSpPr/>
          <p:nvPr/>
        </p:nvSpPr>
        <p:spPr>
          <a:xfrm>
            <a:off x="9470231" y="1201936"/>
            <a:ext cx="113348" cy="141684"/>
          </a:xfrm>
          <a:prstGeom prst="rect">
            <a:avLst/>
          </a:prstGeom>
          <a:noFill/>
          <a:ln/>
        </p:spPr>
        <p:txBody>
          <a:bodyPr wrap="none" lIns="0" tIns="0" rIns="0" bIns="0" rtlCol="0" anchor="t"/>
          <a:lstStyle/>
          <a:p>
            <a:pPr rtl="1" algn="l" indent="0" marL="0">
              <a:lnSpc>
                <a:spcPts val="1400"/>
              </a:lnSpc>
              <a:buNone/>
            </a:pPr>
            <a:r>
              <a:rPr lang="en-US" sz="850" dirty="0">
                <a:solidFill>
                  <a:srgbClr val="272525"/>
                </a:solidFill>
                <a:latin typeface="Inter Light" pitchFamily="34" charset="0"/>
                <a:ea typeface="Inter Light" pitchFamily="34" charset="-122"/>
                <a:cs typeface="Inter Light" pitchFamily="34" charset="-120"/>
              </a:rPr>
              <a:t>02</a:t>
            </a:r>
            <a:endParaRPr lang="en-US" sz="850" dirty="0"/>
          </a:p>
        </p:txBody>
      </p:sp>
      <p:sp>
        <p:nvSpPr>
          <p:cNvPr id="9" name="Shape 7"/>
          <p:cNvSpPr/>
          <p:nvPr/>
        </p:nvSpPr>
        <p:spPr>
          <a:xfrm>
            <a:off x="5046940" y="1379339"/>
            <a:ext cx="4536638" cy="15240"/>
          </a:xfrm>
          <a:prstGeom prst="rect">
            <a:avLst/>
          </a:prstGeom>
          <a:solidFill>
            <a:srgbClr val="4950BC"/>
          </a:solidFill>
          <a:ln/>
        </p:spPr>
      </p:sp>
      <p:sp>
        <p:nvSpPr>
          <p:cNvPr id="10" name="Text 8"/>
          <p:cNvSpPr/>
          <p:nvPr/>
        </p:nvSpPr>
        <p:spPr>
          <a:xfrm>
            <a:off x="8166021" y="1466493"/>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مكونات متوازنة</a:t>
            </a:r>
            <a:endParaRPr lang="en-US" sz="1100" dirty="0"/>
          </a:p>
        </p:txBody>
      </p:sp>
      <p:sp>
        <p:nvSpPr>
          <p:cNvPr id="11" name="Text 9"/>
          <p:cNvSpPr/>
          <p:nvPr/>
        </p:nvSpPr>
        <p:spPr>
          <a:xfrm>
            <a:off x="5046940" y="1711642"/>
            <a:ext cx="4536638"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اختر بعناية البروتينات، الكربوهيدرات المعقدة، الدهون الصحية، والألياف لكل وجبة.</a:t>
            </a:r>
            <a:endParaRPr lang="en-US" sz="850" dirty="0"/>
          </a:p>
        </p:txBody>
      </p:sp>
      <p:sp>
        <p:nvSpPr>
          <p:cNvPr id="12" name="Text 10"/>
          <p:cNvSpPr/>
          <p:nvPr/>
        </p:nvSpPr>
        <p:spPr>
          <a:xfrm>
            <a:off x="4820245" y="1201936"/>
            <a:ext cx="113348" cy="141684"/>
          </a:xfrm>
          <a:prstGeom prst="rect">
            <a:avLst/>
          </a:prstGeom>
          <a:noFill/>
          <a:ln/>
        </p:spPr>
        <p:txBody>
          <a:bodyPr wrap="none" lIns="0" tIns="0" rIns="0" bIns="0" rtlCol="0" anchor="t"/>
          <a:lstStyle/>
          <a:p>
            <a:pPr rtl="1" algn="l" indent="0" marL="0">
              <a:lnSpc>
                <a:spcPts val="1400"/>
              </a:lnSpc>
              <a:buNone/>
            </a:pPr>
            <a:r>
              <a:rPr lang="en-US" sz="850" dirty="0">
                <a:solidFill>
                  <a:srgbClr val="272525"/>
                </a:solidFill>
                <a:latin typeface="Inter Light" pitchFamily="34" charset="0"/>
                <a:ea typeface="Inter Light" pitchFamily="34" charset="-122"/>
                <a:cs typeface="Inter Light" pitchFamily="34" charset="-120"/>
              </a:rPr>
              <a:t>03</a:t>
            </a:r>
            <a:endParaRPr lang="en-US" sz="850" dirty="0"/>
          </a:p>
        </p:txBody>
      </p:sp>
      <p:sp>
        <p:nvSpPr>
          <p:cNvPr id="13" name="Shape 11"/>
          <p:cNvSpPr/>
          <p:nvPr/>
        </p:nvSpPr>
        <p:spPr>
          <a:xfrm>
            <a:off x="396954" y="1379339"/>
            <a:ext cx="4536638" cy="15240"/>
          </a:xfrm>
          <a:prstGeom prst="rect">
            <a:avLst/>
          </a:prstGeom>
          <a:solidFill>
            <a:srgbClr val="4950BC"/>
          </a:solidFill>
          <a:ln/>
        </p:spPr>
      </p:sp>
      <p:sp>
        <p:nvSpPr>
          <p:cNvPr id="14" name="Text 12"/>
          <p:cNvSpPr/>
          <p:nvPr/>
        </p:nvSpPr>
        <p:spPr>
          <a:xfrm>
            <a:off x="3516035" y="1466493"/>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التحضير المسبق</a:t>
            </a:r>
            <a:endParaRPr lang="en-US" sz="1100" dirty="0"/>
          </a:p>
        </p:txBody>
      </p:sp>
      <p:sp>
        <p:nvSpPr>
          <p:cNvPr id="15" name="Text 13"/>
          <p:cNvSpPr/>
          <p:nvPr/>
        </p:nvSpPr>
        <p:spPr>
          <a:xfrm>
            <a:off x="396954" y="1711642"/>
            <a:ext cx="4536638"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جهّز وجباتك مقدماً لتوفير الوقت، المال، وتقليل التوتر اليومي.</a:t>
            </a:r>
            <a:endParaRPr lang="en-US" sz="850" dirty="0"/>
          </a:p>
        </p:txBody>
      </p:sp>
      <p:sp>
        <p:nvSpPr>
          <p:cNvPr id="16" name="Text 14"/>
          <p:cNvSpPr/>
          <p:nvPr/>
        </p:nvSpPr>
        <p:spPr>
          <a:xfrm>
            <a:off x="14120217" y="2091452"/>
            <a:ext cx="113348" cy="141684"/>
          </a:xfrm>
          <a:prstGeom prst="rect">
            <a:avLst/>
          </a:prstGeom>
          <a:noFill/>
          <a:ln/>
        </p:spPr>
        <p:txBody>
          <a:bodyPr wrap="none" lIns="0" tIns="0" rIns="0" bIns="0" rtlCol="0" anchor="t"/>
          <a:lstStyle/>
          <a:p>
            <a:pPr rtl="1" algn="l" indent="0" marL="0">
              <a:lnSpc>
                <a:spcPts val="1400"/>
              </a:lnSpc>
              <a:buNone/>
            </a:pPr>
            <a:r>
              <a:rPr lang="en-US" sz="850" dirty="0">
                <a:solidFill>
                  <a:srgbClr val="272525"/>
                </a:solidFill>
                <a:latin typeface="Inter Light" pitchFamily="34" charset="0"/>
                <a:ea typeface="Inter Light" pitchFamily="34" charset="-122"/>
                <a:cs typeface="Inter Light" pitchFamily="34" charset="-120"/>
              </a:rPr>
              <a:t>04</a:t>
            </a:r>
            <a:endParaRPr lang="en-US" sz="850" dirty="0"/>
          </a:p>
        </p:txBody>
      </p:sp>
      <p:sp>
        <p:nvSpPr>
          <p:cNvPr id="17" name="Shape 15"/>
          <p:cNvSpPr/>
          <p:nvPr/>
        </p:nvSpPr>
        <p:spPr>
          <a:xfrm>
            <a:off x="7371993" y="2268855"/>
            <a:ext cx="6861572" cy="15240"/>
          </a:xfrm>
          <a:prstGeom prst="rect">
            <a:avLst/>
          </a:prstGeom>
          <a:solidFill>
            <a:srgbClr val="4950BC"/>
          </a:solidFill>
          <a:ln/>
        </p:spPr>
      </p:sp>
      <p:sp>
        <p:nvSpPr>
          <p:cNvPr id="18" name="Text 16"/>
          <p:cNvSpPr/>
          <p:nvPr/>
        </p:nvSpPr>
        <p:spPr>
          <a:xfrm>
            <a:off x="12816007" y="2356009"/>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الترطيب الكافي</a:t>
            </a:r>
            <a:endParaRPr lang="en-US" sz="1100" dirty="0"/>
          </a:p>
        </p:txBody>
      </p:sp>
      <p:sp>
        <p:nvSpPr>
          <p:cNvPr id="19" name="Text 17"/>
          <p:cNvSpPr/>
          <p:nvPr/>
        </p:nvSpPr>
        <p:spPr>
          <a:xfrm>
            <a:off x="7371993" y="2601158"/>
            <a:ext cx="6861572"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حافظ على شرب الماء بانتظام طوال اليوم لدعم وظائف جسمك الحيوية.</a:t>
            </a:r>
            <a:endParaRPr lang="en-US" sz="850" dirty="0"/>
          </a:p>
        </p:txBody>
      </p:sp>
      <p:sp>
        <p:nvSpPr>
          <p:cNvPr id="20" name="Text 18"/>
          <p:cNvSpPr/>
          <p:nvPr/>
        </p:nvSpPr>
        <p:spPr>
          <a:xfrm>
            <a:off x="7145298" y="2091452"/>
            <a:ext cx="113348" cy="141684"/>
          </a:xfrm>
          <a:prstGeom prst="rect">
            <a:avLst/>
          </a:prstGeom>
          <a:noFill/>
          <a:ln/>
        </p:spPr>
        <p:txBody>
          <a:bodyPr wrap="none" lIns="0" tIns="0" rIns="0" bIns="0" rtlCol="0" anchor="t"/>
          <a:lstStyle/>
          <a:p>
            <a:pPr rtl="1" algn="l" indent="0" marL="0">
              <a:lnSpc>
                <a:spcPts val="1400"/>
              </a:lnSpc>
              <a:buNone/>
            </a:pPr>
            <a:r>
              <a:rPr lang="en-US" sz="850" dirty="0">
                <a:solidFill>
                  <a:srgbClr val="272525"/>
                </a:solidFill>
                <a:latin typeface="Inter Light" pitchFamily="34" charset="0"/>
                <a:ea typeface="Inter Light" pitchFamily="34" charset="-122"/>
                <a:cs typeface="Inter Light" pitchFamily="34" charset="-120"/>
              </a:rPr>
              <a:t>05</a:t>
            </a:r>
            <a:endParaRPr lang="en-US" sz="850" dirty="0"/>
          </a:p>
        </p:txBody>
      </p:sp>
      <p:sp>
        <p:nvSpPr>
          <p:cNvPr id="21" name="Shape 19"/>
          <p:cNvSpPr/>
          <p:nvPr/>
        </p:nvSpPr>
        <p:spPr>
          <a:xfrm>
            <a:off x="396954" y="2268855"/>
            <a:ext cx="6861691" cy="15240"/>
          </a:xfrm>
          <a:prstGeom prst="rect">
            <a:avLst/>
          </a:prstGeom>
          <a:solidFill>
            <a:srgbClr val="4950BC"/>
          </a:solidFill>
          <a:ln/>
        </p:spPr>
      </p:sp>
      <p:sp>
        <p:nvSpPr>
          <p:cNvPr id="22" name="Text 20"/>
          <p:cNvSpPr/>
          <p:nvPr/>
        </p:nvSpPr>
        <p:spPr>
          <a:xfrm>
            <a:off x="5841087" y="2356009"/>
            <a:ext cx="1417558" cy="177165"/>
          </a:xfrm>
          <a:prstGeom prst="rect">
            <a:avLst/>
          </a:prstGeom>
          <a:noFill/>
          <a:ln/>
        </p:spPr>
        <p:txBody>
          <a:bodyPr wrap="none" lIns="0" tIns="0" rIns="0" bIns="0" rtlCol="0" anchor="t"/>
          <a:lstStyle/>
          <a:p>
            <a:pPr rtl="1" algn="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أدوات تنظيمية</a:t>
            </a:r>
            <a:endParaRPr lang="en-US" sz="1100" dirty="0"/>
          </a:p>
        </p:txBody>
      </p:sp>
      <p:sp>
        <p:nvSpPr>
          <p:cNvPr id="23" name="Text 21"/>
          <p:cNvSpPr/>
          <p:nvPr/>
        </p:nvSpPr>
        <p:spPr>
          <a:xfrm>
            <a:off x="396954" y="2601158"/>
            <a:ext cx="6861691"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استخدم التطبيقات والقوالب لتتبع تقدمك والبقاء ملتزماً بخطتك.</a:t>
            </a:r>
            <a:endParaRPr lang="en-US" sz="850" dirty="0"/>
          </a:p>
        </p:txBody>
      </p:sp>
      <p:sp>
        <p:nvSpPr>
          <p:cNvPr id="24" name="Text 22"/>
          <p:cNvSpPr/>
          <p:nvPr/>
        </p:nvSpPr>
        <p:spPr>
          <a:xfrm>
            <a:off x="396835" y="2995136"/>
            <a:ext cx="13836729" cy="181451"/>
          </a:xfrm>
          <a:prstGeom prst="rect">
            <a:avLst/>
          </a:prstGeom>
          <a:noFill/>
          <a:ln/>
        </p:spPr>
        <p:txBody>
          <a:bodyPr wrap="none" lIns="0" tIns="0" rIns="0" bIns="0" rtlCol="0" anchor="t"/>
          <a:lstStyle/>
          <a:p>
            <a:pPr rtl="1" algn="r" indent="0" marL="0">
              <a:lnSpc>
                <a:spcPts val="1400"/>
              </a:lnSpc>
              <a:buNone/>
            </a:pPr>
            <a:r>
              <a:rPr lang="en-US" sz="850" dirty="0">
                <a:solidFill>
                  <a:srgbClr val="272525"/>
                </a:solidFill>
                <a:latin typeface="Inter" pitchFamily="34" charset="0"/>
                <a:ea typeface="Inter" pitchFamily="34" charset="-122"/>
                <a:cs typeface="Inter" pitchFamily="34" charset="-120"/>
              </a:rPr>
              <a:t>الآن حان دورك! ابدأ بتطبيق هذه الخطوات تدريجياً في روتينك اليومي. تذكر أن الاستمرارية أهم من الكمال. كل اختيار صحي تتخذه يقربك أكثر من الشعور بالحيوية والنشاط، والتمتع بحياة أفضل وأكثر صحة.</a:t>
            </a:r>
            <a:endParaRPr lang="en-US" sz="850" dirty="0"/>
          </a:p>
        </p:txBody>
      </p:sp>
      <p:pic>
        <p:nvPicPr>
          <p:cNvPr id="25" name="Image 0" descr="preencoded.png">    </p:cNvPr>
          <p:cNvPicPr>
            <a:picLocks noChangeAspect="1"/>
          </p:cNvPicPr>
          <p:nvPr/>
        </p:nvPicPr>
        <p:blipFill>
          <a:blip r:embed="rId1"/>
          <a:stretch>
            <a:fillRect/>
          </a:stretch>
        </p:blipFill>
        <p:spPr>
          <a:xfrm>
            <a:off x="5614154" y="3304103"/>
            <a:ext cx="8619411" cy="58974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2025-11-15T07:10:32Z</dcterms:created>
  <dcterms:modified xsi:type="dcterms:W3CDTF">2025-11-15T07:10:32Z</dcterms:modified>
</cp:coreProperties>
</file>