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849" r:id="rId6"/>
    <p:sldId id="3852" r:id="rId7"/>
    <p:sldId id="3853" r:id="rId8"/>
    <p:sldId id="3854" r:id="rId9"/>
    <p:sldId id="3855" r:id="rId10"/>
    <p:sldId id="3856" r:id="rId11"/>
    <p:sldId id="3857" r:id="rId12"/>
    <p:sldId id="3858" r:id="rId13"/>
    <p:sldId id="3860" r:id="rId14"/>
    <p:sldId id="3861" r:id="rId15"/>
    <p:sldId id="3862" r:id="rId16"/>
    <p:sldId id="3863" r:id="rId17"/>
    <p:sldId id="3864" r:id="rId18"/>
    <p:sldId id="3859" r:id="rId19"/>
    <p:sldId id="3865" r:id="rId20"/>
    <p:sldId id="3866" r:id="rId21"/>
    <p:sldId id="3867" r:id="rId22"/>
    <p:sldId id="3869" r:id="rId23"/>
    <p:sldId id="3870" r:id="rId24"/>
    <p:sldId id="3871" r:id="rId25"/>
    <p:sldId id="3872" r:id="rId26"/>
    <p:sldId id="3873" r:id="rId27"/>
    <p:sldId id="3868" r:id="rId28"/>
    <p:sldId id="3874" r:id="rId29"/>
    <p:sldId id="3875" r:id="rId30"/>
    <p:sldId id="3877" r:id="rId31"/>
    <p:sldId id="3878" r:id="rId32"/>
    <p:sldId id="3879" r:id="rId33"/>
    <p:sldId id="3880" r:id="rId34"/>
    <p:sldId id="3876" r:id="rId35"/>
    <p:sldId id="3881" r:id="rId36"/>
    <p:sldId id="3882" r:id="rId37"/>
    <p:sldId id="3883" r:id="rId38"/>
    <p:sldId id="3885" r:id="rId39"/>
    <p:sldId id="3886" r:id="rId40"/>
    <p:sldId id="3887" r:id="rId41"/>
    <p:sldId id="3888" r:id="rId42"/>
    <p:sldId id="3890" r:id="rId43"/>
    <p:sldId id="3891" r:id="rId44"/>
    <p:sldId id="3892" r:id="rId45"/>
    <p:sldId id="3893" r:id="rId46"/>
    <p:sldId id="3894" r:id="rId47"/>
    <p:sldId id="38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autoAdjust="0"/>
  </p:normalViewPr>
  <p:slideViewPr>
    <p:cSldViewPr snapToGrid="0">
      <p:cViewPr varScale="1">
        <p:scale>
          <a:sx n="48" d="100"/>
          <a:sy n="48" d="100"/>
        </p:scale>
        <p:origin x="941" y="38"/>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11/15/2025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11/15/2025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a:t>
            </a:fld>
            <a:endParaRPr lang="en-US" dirty="0"/>
          </a:p>
        </p:txBody>
      </p:sp>
    </p:spTree>
    <p:extLst>
      <p:ext uri="{BB962C8B-B14F-4D97-AF65-F5344CB8AC3E}">
        <p14:creationId xmlns:p14="http://schemas.microsoft.com/office/powerpoint/2010/main" val="238822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a:t>
            </a:fld>
            <a:endParaRPr lang="en-US" dirty="0"/>
          </a:p>
        </p:txBody>
      </p:sp>
    </p:spTree>
    <p:extLst>
      <p:ext uri="{BB962C8B-B14F-4D97-AF65-F5344CB8AC3E}">
        <p14:creationId xmlns:p14="http://schemas.microsoft.com/office/powerpoint/2010/main" val="195191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11/15/2025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11/15/2025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5076898" y="2402892"/>
            <a:ext cx="6261291" cy="2396686"/>
          </a:xfrm>
          <a:noFill/>
        </p:spPr>
        <p:txBody>
          <a:bodyPr anchor="b">
            <a:noAutofit/>
          </a:bodyPr>
          <a:lstStyle/>
          <a:p>
            <a:pPr marL="0" marR="0" algn="l">
              <a:spcBef>
                <a:spcPts val="0"/>
              </a:spcBef>
              <a:spcAft>
                <a:spcPts val="0"/>
              </a:spcAft>
            </a:pPr>
            <a:r>
              <a:rPr lang="en-US" sz="3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problem-solving strategies</a:t>
            </a:r>
            <a:r>
              <a:rPr lang="ar-EG" sz="3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طريقة حل المشاكل اللي بتقابنا واحنا  </a:t>
            </a:r>
            <a:br>
              <a:rPr lang="en-US" sz="3200" dirty="0">
                <a:solidFill>
                  <a:schemeClr val="tx1"/>
                </a:solidFill>
                <a:effectLst/>
                <a:latin typeface="Calibri" panose="020F0502020204030204" pitchFamily="34" charset="0"/>
                <a:ea typeface="Calibri" panose="020F0502020204030204" pitchFamily="34" charset="0"/>
                <a:cs typeface="Arial" panose="020B0604020202020204" pitchFamily="34" charset="0"/>
              </a:rPr>
            </a:br>
            <a:r>
              <a:rPr lang="ar-EG" sz="3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بنتعامل مع الكمبيوتر </a:t>
            </a:r>
            <a:br>
              <a:rPr lang="en-US" sz="3200" dirty="0">
                <a:solidFill>
                  <a:schemeClr val="tx1"/>
                </a:solidFill>
                <a:effectLst/>
                <a:latin typeface="Calibri" panose="020F0502020204030204" pitchFamily="34" charset="0"/>
                <a:ea typeface="Calibri" panose="020F0502020204030204" pitchFamily="34" charset="0"/>
                <a:cs typeface="Arial" panose="020B0604020202020204" pitchFamily="34" charset="0"/>
              </a:rPr>
            </a:br>
            <a:endParaRPr lang="en-US" sz="3200" dirty="0">
              <a:solidFill>
                <a:schemeClr val="tx1"/>
              </a:solidFill>
            </a:endParaRPr>
          </a:p>
        </p:txBody>
      </p:sp>
    </p:spTree>
    <p:extLst>
      <p:ext uri="{BB962C8B-B14F-4D97-AF65-F5344CB8AC3E}">
        <p14:creationId xmlns:p14="http://schemas.microsoft.com/office/powerpoint/2010/main" val="51742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8C8-197D-47D2-9859-42C9D57EEC4B}"/>
              </a:ext>
            </a:extLst>
          </p:cNvPr>
          <p:cNvSpPr>
            <a:spLocks noGrp="1"/>
          </p:cNvSpPr>
          <p:nvPr>
            <p:ph type="title"/>
          </p:nvPr>
        </p:nvSpPr>
        <p:spPr/>
        <p:txBody>
          <a:bodyPr/>
          <a:lstStyle/>
          <a:p>
            <a:pPr algn="ctr"/>
            <a:r>
              <a:rPr lang="en-US" dirty="0"/>
              <a:t>Practical quiz</a:t>
            </a:r>
          </a:p>
        </p:txBody>
      </p:sp>
      <p:sp>
        <p:nvSpPr>
          <p:cNvPr id="3" name="Content Placeholder 2">
            <a:extLst>
              <a:ext uri="{FF2B5EF4-FFF2-40B4-BE49-F238E27FC236}">
                <a16:creationId xmlns:a16="http://schemas.microsoft.com/office/drawing/2014/main" id="{231FBDA3-A69D-4765-BB42-98F28EC6C24B}"/>
              </a:ext>
            </a:extLst>
          </p:cNvPr>
          <p:cNvSpPr>
            <a:spLocks noGrp="1"/>
          </p:cNvSpPr>
          <p:nvPr>
            <p:ph sz="quarter" idx="13"/>
          </p:nvPr>
        </p:nvSpPr>
        <p:spPr/>
        <p:txBody>
          <a:bodyPr/>
          <a:lstStyle/>
          <a:p>
            <a:r>
              <a:rPr lang="en-US" b="1" dirty="0"/>
              <a:t>What is the first step in breaking down a big problem, like planning a class trip?</a:t>
            </a:r>
            <a:endParaRPr lang="en-US" dirty="0"/>
          </a:p>
          <a:p>
            <a:pPr>
              <a:buFont typeface="Arial" panose="020B0604020202020204" pitchFamily="34" charset="0"/>
              <a:buChar char="•"/>
            </a:pPr>
            <a:r>
              <a:rPr lang="en-US" dirty="0"/>
              <a:t>Setting the schedule</a:t>
            </a:r>
          </a:p>
          <a:p>
            <a:pPr>
              <a:buFont typeface="Arial" panose="020B0604020202020204" pitchFamily="34" charset="0"/>
              <a:buChar char="•"/>
            </a:pPr>
            <a:r>
              <a:rPr lang="en-US" dirty="0">
                <a:highlight>
                  <a:srgbClr val="FFFF00"/>
                </a:highlight>
              </a:rPr>
              <a:t>Deciding the destination</a:t>
            </a:r>
          </a:p>
          <a:p>
            <a:pPr>
              <a:buFont typeface="Arial" panose="020B0604020202020204" pitchFamily="34" charset="0"/>
              <a:buChar char="•"/>
            </a:pPr>
            <a:r>
              <a:rPr lang="en-US" dirty="0"/>
              <a:t>Calculating costs</a:t>
            </a:r>
          </a:p>
          <a:p>
            <a:pPr>
              <a:buFont typeface="Arial" panose="020B0604020202020204" pitchFamily="34" charset="0"/>
              <a:buChar char="•"/>
            </a:pPr>
            <a:r>
              <a:rPr lang="en-US" dirty="0"/>
              <a:t>Establishing rules for the trip</a:t>
            </a:r>
          </a:p>
          <a:p>
            <a:endParaRPr lang="en-US" dirty="0"/>
          </a:p>
        </p:txBody>
      </p:sp>
    </p:spTree>
    <p:extLst>
      <p:ext uri="{BB962C8B-B14F-4D97-AF65-F5344CB8AC3E}">
        <p14:creationId xmlns:p14="http://schemas.microsoft.com/office/powerpoint/2010/main" val="223857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8C8-197D-47D2-9859-42C9D57EEC4B}"/>
              </a:ext>
            </a:extLst>
          </p:cNvPr>
          <p:cNvSpPr>
            <a:spLocks noGrp="1"/>
          </p:cNvSpPr>
          <p:nvPr>
            <p:ph type="title"/>
          </p:nvPr>
        </p:nvSpPr>
        <p:spPr/>
        <p:txBody>
          <a:bodyPr/>
          <a:lstStyle/>
          <a:p>
            <a:pPr algn="ctr"/>
            <a:r>
              <a:rPr lang="en-US" dirty="0"/>
              <a:t>Practical quiz</a:t>
            </a:r>
          </a:p>
        </p:txBody>
      </p:sp>
      <p:sp>
        <p:nvSpPr>
          <p:cNvPr id="3" name="Content Placeholder 2">
            <a:extLst>
              <a:ext uri="{FF2B5EF4-FFF2-40B4-BE49-F238E27FC236}">
                <a16:creationId xmlns:a16="http://schemas.microsoft.com/office/drawing/2014/main" id="{231FBDA3-A69D-4765-BB42-98F28EC6C24B}"/>
              </a:ext>
            </a:extLst>
          </p:cNvPr>
          <p:cNvSpPr>
            <a:spLocks noGrp="1"/>
          </p:cNvSpPr>
          <p:nvPr>
            <p:ph sz="quarter" idx="13"/>
          </p:nvPr>
        </p:nvSpPr>
        <p:spPr/>
        <p:txBody>
          <a:bodyPr/>
          <a:lstStyle/>
          <a:p>
            <a:r>
              <a:rPr lang="en-US" b="1" dirty="0"/>
              <a:t>Why is it helpful to break a big problem into smaller steps?</a:t>
            </a:r>
            <a:endParaRPr lang="en-US" dirty="0"/>
          </a:p>
          <a:p>
            <a:pPr>
              <a:buFont typeface="Arial" panose="020B0604020202020204" pitchFamily="34" charset="0"/>
              <a:buChar char="•"/>
            </a:pPr>
            <a:r>
              <a:rPr lang="en-US" dirty="0">
                <a:highlight>
                  <a:srgbClr val="FFFF00"/>
                </a:highlight>
              </a:rPr>
              <a:t>It makes the task easier to manage.</a:t>
            </a:r>
          </a:p>
          <a:p>
            <a:pPr>
              <a:buFont typeface="Arial" panose="020B0604020202020204" pitchFamily="34" charset="0"/>
              <a:buChar char="•"/>
            </a:pPr>
            <a:r>
              <a:rPr lang="en-US" dirty="0"/>
              <a:t>It allows you to skip some steps.</a:t>
            </a:r>
          </a:p>
          <a:p>
            <a:pPr>
              <a:buFont typeface="Arial" panose="020B0604020202020204" pitchFamily="34" charset="0"/>
              <a:buChar char="•"/>
            </a:pPr>
            <a:r>
              <a:rPr lang="en-US" dirty="0"/>
              <a:t>It ensures you finish faster.</a:t>
            </a:r>
          </a:p>
          <a:p>
            <a:pPr>
              <a:buFont typeface="Arial" panose="020B0604020202020204" pitchFamily="34" charset="0"/>
              <a:buChar char="•"/>
            </a:pPr>
            <a:r>
              <a:rPr lang="en-US" dirty="0"/>
              <a:t>It makes the problem more complicated.</a:t>
            </a:r>
          </a:p>
          <a:p>
            <a:endParaRPr lang="en-US" dirty="0"/>
          </a:p>
        </p:txBody>
      </p:sp>
    </p:spTree>
    <p:extLst>
      <p:ext uri="{BB962C8B-B14F-4D97-AF65-F5344CB8AC3E}">
        <p14:creationId xmlns:p14="http://schemas.microsoft.com/office/powerpoint/2010/main" val="2545871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8C8-197D-47D2-9859-42C9D57EEC4B}"/>
              </a:ext>
            </a:extLst>
          </p:cNvPr>
          <p:cNvSpPr>
            <a:spLocks noGrp="1"/>
          </p:cNvSpPr>
          <p:nvPr>
            <p:ph type="title"/>
          </p:nvPr>
        </p:nvSpPr>
        <p:spPr/>
        <p:txBody>
          <a:bodyPr/>
          <a:lstStyle/>
          <a:p>
            <a:pPr algn="ctr"/>
            <a:r>
              <a:rPr lang="en-US" dirty="0"/>
              <a:t>Practical quiz</a:t>
            </a:r>
          </a:p>
        </p:txBody>
      </p:sp>
      <p:sp>
        <p:nvSpPr>
          <p:cNvPr id="3" name="Content Placeholder 2">
            <a:extLst>
              <a:ext uri="{FF2B5EF4-FFF2-40B4-BE49-F238E27FC236}">
                <a16:creationId xmlns:a16="http://schemas.microsoft.com/office/drawing/2014/main" id="{231FBDA3-A69D-4765-BB42-98F28EC6C24B}"/>
              </a:ext>
            </a:extLst>
          </p:cNvPr>
          <p:cNvSpPr>
            <a:spLocks noGrp="1"/>
          </p:cNvSpPr>
          <p:nvPr>
            <p:ph sz="quarter" idx="13"/>
          </p:nvPr>
        </p:nvSpPr>
        <p:spPr/>
        <p:txBody>
          <a:bodyPr/>
          <a:lstStyle/>
          <a:p>
            <a:r>
              <a:rPr lang="en-US" b="1" dirty="0"/>
              <a:t>Which of the following is an example of planning logistics for a class trip?</a:t>
            </a:r>
            <a:endParaRPr lang="en-US" dirty="0"/>
          </a:p>
          <a:p>
            <a:pPr>
              <a:buFont typeface="Arial" panose="020B0604020202020204" pitchFamily="34" charset="0"/>
              <a:buChar char="•"/>
            </a:pPr>
            <a:r>
              <a:rPr lang="en-US" dirty="0"/>
              <a:t>Choosing a zoo as the destination</a:t>
            </a:r>
          </a:p>
          <a:p>
            <a:pPr>
              <a:buFont typeface="Arial" panose="020B0604020202020204" pitchFamily="34" charset="0"/>
              <a:buChar char="•"/>
            </a:pPr>
            <a:r>
              <a:rPr lang="en-US" dirty="0">
                <a:highlight>
                  <a:srgbClr val="FFFF00"/>
                </a:highlight>
              </a:rPr>
              <a:t>Deciding what time the trip will start</a:t>
            </a:r>
          </a:p>
          <a:p>
            <a:pPr>
              <a:buFont typeface="Arial" panose="020B0604020202020204" pitchFamily="34" charset="0"/>
              <a:buChar char="•"/>
            </a:pPr>
            <a:r>
              <a:rPr lang="en-US" dirty="0"/>
              <a:t>Arranging transportation for the students</a:t>
            </a:r>
          </a:p>
          <a:p>
            <a:pPr>
              <a:buFont typeface="Arial" panose="020B0604020202020204" pitchFamily="34" charset="0"/>
              <a:buChar char="•"/>
            </a:pPr>
            <a:r>
              <a:rPr lang="en-US" dirty="0"/>
              <a:t>Listing what students need to bring</a:t>
            </a:r>
          </a:p>
          <a:p>
            <a:endParaRPr lang="en-US" dirty="0"/>
          </a:p>
        </p:txBody>
      </p:sp>
    </p:spTree>
    <p:extLst>
      <p:ext uri="{BB962C8B-B14F-4D97-AF65-F5344CB8AC3E}">
        <p14:creationId xmlns:p14="http://schemas.microsoft.com/office/powerpoint/2010/main" val="18146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8C8-197D-47D2-9859-42C9D57EEC4B}"/>
              </a:ext>
            </a:extLst>
          </p:cNvPr>
          <p:cNvSpPr>
            <a:spLocks noGrp="1"/>
          </p:cNvSpPr>
          <p:nvPr>
            <p:ph type="title"/>
          </p:nvPr>
        </p:nvSpPr>
        <p:spPr/>
        <p:txBody>
          <a:bodyPr/>
          <a:lstStyle/>
          <a:p>
            <a:pPr algn="ctr"/>
            <a:r>
              <a:rPr lang="en-US" dirty="0"/>
              <a:t>Practical quiz</a:t>
            </a:r>
          </a:p>
        </p:txBody>
      </p:sp>
      <p:sp>
        <p:nvSpPr>
          <p:cNvPr id="3" name="Content Placeholder 2">
            <a:extLst>
              <a:ext uri="{FF2B5EF4-FFF2-40B4-BE49-F238E27FC236}">
                <a16:creationId xmlns:a16="http://schemas.microsoft.com/office/drawing/2014/main" id="{231FBDA3-A69D-4765-BB42-98F28EC6C24B}"/>
              </a:ext>
            </a:extLst>
          </p:cNvPr>
          <p:cNvSpPr>
            <a:spLocks noGrp="1"/>
          </p:cNvSpPr>
          <p:nvPr>
            <p:ph sz="quarter" idx="13"/>
          </p:nvPr>
        </p:nvSpPr>
        <p:spPr/>
        <p:txBody>
          <a:bodyPr/>
          <a:lstStyle/>
          <a:p>
            <a:r>
              <a:rPr lang="en-US" b="1" dirty="0"/>
              <a:t>What should students do after deciding the destination for a class trip?</a:t>
            </a:r>
            <a:endParaRPr lang="en-US" dirty="0"/>
          </a:p>
          <a:p>
            <a:pPr>
              <a:buFont typeface="Arial" panose="020B0604020202020204" pitchFamily="34" charset="0"/>
              <a:buChar char="•"/>
            </a:pPr>
            <a:r>
              <a:rPr lang="en-US" dirty="0">
                <a:highlight>
                  <a:srgbClr val="FFFF00"/>
                </a:highlight>
              </a:rPr>
              <a:t>Set the schedule</a:t>
            </a:r>
          </a:p>
          <a:p>
            <a:pPr>
              <a:buFont typeface="Arial" panose="020B0604020202020204" pitchFamily="34" charset="0"/>
              <a:buChar char="•"/>
            </a:pPr>
            <a:r>
              <a:rPr lang="en-US" dirty="0"/>
              <a:t>Calculate costs</a:t>
            </a:r>
          </a:p>
          <a:p>
            <a:pPr>
              <a:buFont typeface="Arial" panose="020B0604020202020204" pitchFamily="34" charset="0"/>
              <a:buChar char="•"/>
            </a:pPr>
            <a:r>
              <a:rPr lang="en-US" dirty="0"/>
              <a:t>Plan logistics</a:t>
            </a:r>
          </a:p>
          <a:p>
            <a:pPr>
              <a:buFont typeface="Arial" panose="020B0604020202020204" pitchFamily="34" charset="0"/>
              <a:buChar char="•"/>
            </a:pPr>
            <a:r>
              <a:rPr lang="en-US" dirty="0"/>
              <a:t>Establish rules</a:t>
            </a:r>
          </a:p>
          <a:p>
            <a:endParaRPr lang="en-US" dirty="0"/>
          </a:p>
        </p:txBody>
      </p:sp>
    </p:spTree>
    <p:extLst>
      <p:ext uri="{BB962C8B-B14F-4D97-AF65-F5344CB8AC3E}">
        <p14:creationId xmlns:p14="http://schemas.microsoft.com/office/powerpoint/2010/main" val="4186435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8C8-197D-47D2-9859-42C9D57EEC4B}"/>
              </a:ext>
            </a:extLst>
          </p:cNvPr>
          <p:cNvSpPr>
            <a:spLocks noGrp="1"/>
          </p:cNvSpPr>
          <p:nvPr>
            <p:ph type="title"/>
          </p:nvPr>
        </p:nvSpPr>
        <p:spPr/>
        <p:txBody>
          <a:bodyPr/>
          <a:lstStyle/>
          <a:p>
            <a:pPr algn="ctr"/>
            <a:r>
              <a:rPr lang="en-US" dirty="0"/>
              <a:t>Practical quiz</a:t>
            </a:r>
          </a:p>
        </p:txBody>
      </p:sp>
      <p:sp>
        <p:nvSpPr>
          <p:cNvPr id="3" name="Content Placeholder 2">
            <a:extLst>
              <a:ext uri="{FF2B5EF4-FFF2-40B4-BE49-F238E27FC236}">
                <a16:creationId xmlns:a16="http://schemas.microsoft.com/office/drawing/2014/main" id="{231FBDA3-A69D-4765-BB42-98F28EC6C24B}"/>
              </a:ext>
            </a:extLst>
          </p:cNvPr>
          <p:cNvSpPr>
            <a:spLocks noGrp="1"/>
          </p:cNvSpPr>
          <p:nvPr>
            <p:ph sz="quarter" idx="13"/>
          </p:nvPr>
        </p:nvSpPr>
        <p:spPr/>
        <p:txBody>
          <a:bodyPr/>
          <a:lstStyle/>
          <a:p>
            <a:r>
              <a:rPr lang="en-US" b="1" dirty="0"/>
              <a:t>Which of the following is an example of setting rules for a class trip?</a:t>
            </a:r>
            <a:endParaRPr lang="en-US" dirty="0"/>
          </a:p>
          <a:p>
            <a:pPr>
              <a:buFont typeface="Arial" panose="020B0604020202020204" pitchFamily="34" charset="0"/>
              <a:buChar char="•"/>
            </a:pPr>
            <a:r>
              <a:rPr lang="en-US" dirty="0"/>
              <a:t>Deciding to visit a museum</a:t>
            </a:r>
          </a:p>
          <a:p>
            <a:pPr>
              <a:buFont typeface="Arial" panose="020B0604020202020204" pitchFamily="34" charset="0"/>
              <a:buChar char="•"/>
            </a:pPr>
            <a:r>
              <a:rPr lang="en-US" dirty="0">
                <a:highlight>
                  <a:srgbClr val="FFFF00"/>
                </a:highlight>
              </a:rPr>
              <a:t>Telling students to stay with their group</a:t>
            </a:r>
          </a:p>
          <a:p>
            <a:pPr>
              <a:buFont typeface="Arial" panose="020B0604020202020204" pitchFamily="34" charset="0"/>
              <a:buChar char="•"/>
            </a:pPr>
            <a:r>
              <a:rPr lang="en-US" dirty="0"/>
              <a:t>Calculating the cost of tickets</a:t>
            </a:r>
          </a:p>
          <a:p>
            <a:pPr>
              <a:buFont typeface="Arial" panose="020B0604020202020204" pitchFamily="34" charset="0"/>
              <a:buChar char="•"/>
            </a:pPr>
            <a:r>
              <a:rPr lang="en-US" dirty="0"/>
              <a:t>Making a list of items to bring</a:t>
            </a:r>
          </a:p>
          <a:p>
            <a:endParaRPr lang="en-US" dirty="0"/>
          </a:p>
        </p:txBody>
      </p:sp>
    </p:spTree>
    <p:extLst>
      <p:ext uri="{BB962C8B-B14F-4D97-AF65-F5344CB8AC3E}">
        <p14:creationId xmlns:p14="http://schemas.microsoft.com/office/powerpoint/2010/main" val="343633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8BB8-03C2-4BEB-8803-763C170B15F2}"/>
              </a:ext>
            </a:extLst>
          </p:cNvPr>
          <p:cNvSpPr>
            <a:spLocks noGrp="1"/>
          </p:cNvSpPr>
          <p:nvPr>
            <p:ph type="ctrTitle"/>
          </p:nvPr>
        </p:nvSpPr>
        <p:spPr>
          <a:xfrm>
            <a:off x="5220332" y="3003527"/>
            <a:ext cx="6261291" cy="2396686"/>
          </a:xfrm>
        </p:spPr>
        <p:txBody>
          <a:bodyPr/>
          <a:lstStyle/>
          <a:p>
            <a:pPr algn="ctr"/>
            <a:r>
              <a:rPr lang="en-US" dirty="0"/>
              <a:t>Lesson3</a:t>
            </a:r>
            <a:br>
              <a:rPr lang="en-US" dirty="0"/>
            </a:br>
            <a:r>
              <a:rPr lang="en-US" dirty="0"/>
              <a:t>presenting </a:t>
            </a:r>
            <a:r>
              <a:rPr lang="en-US" dirty="0" err="1"/>
              <a:t>informations</a:t>
            </a:r>
            <a:r>
              <a:rPr lang="en-US" dirty="0"/>
              <a:t> to others</a:t>
            </a:r>
            <a:br>
              <a:rPr lang="en-US" dirty="0"/>
            </a:br>
            <a:r>
              <a:rPr lang="ar-EG" dirty="0"/>
              <a:t>لو عندي معلومه وعاوزه اقدمها ازاي اقدمها بطريقه صح من الكمبيوتر</a:t>
            </a:r>
            <a:r>
              <a:rPr lang="en-US" dirty="0"/>
              <a:t> </a:t>
            </a:r>
          </a:p>
        </p:txBody>
      </p:sp>
    </p:spTree>
    <p:extLst>
      <p:ext uri="{BB962C8B-B14F-4D97-AF65-F5344CB8AC3E}">
        <p14:creationId xmlns:p14="http://schemas.microsoft.com/office/powerpoint/2010/main" val="148675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351F-477E-4B90-949D-AD88A9C832AD}"/>
              </a:ext>
            </a:extLst>
          </p:cNvPr>
          <p:cNvSpPr>
            <a:spLocks noGrp="1"/>
          </p:cNvSpPr>
          <p:nvPr>
            <p:ph type="title"/>
          </p:nvPr>
        </p:nvSpPr>
        <p:spPr/>
        <p:txBody>
          <a:bodyPr/>
          <a:lstStyle/>
          <a:p>
            <a:r>
              <a:rPr lang="en-US" sz="2800" dirty="0">
                <a:solidFill>
                  <a:schemeClr val="accent1">
                    <a:lumMod val="75000"/>
                  </a:schemeClr>
                </a:solidFill>
              </a:rPr>
              <a:t>Creating a </a:t>
            </a:r>
            <a:r>
              <a:rPr lang="en-US" sz="2800" b="1" dirty="0">
                <a:solidFill>
                  <a:schemeClr val="accent1">
                    <a:lumMod val="75000"/>
                  </a:schemeClr>
                </a:solidFill>
              </a:rPr>
              <a:t>digital poster or billboard</a:t>
            </a:r>
            <a:r>
              <a:rPr lang="en-US" sz="2800" dirty="0">
                <a:solidFill>
                  <a:schemeClr val="accent1">
                    <a:lumMod val="75000"/>
                  </a:schemeClr>
                </a:solidFill>
              </a:rPr>
              <a:t> is like making a big, colorful sign to share important information!</a:t>
            </a:r>
          </a:p>
        </p:txBody>
      </p:sp>
      <p:sp>
        <p:nvSpPr>
          <p:cNvPr id="3" name="Content Placeholder 2">
            <a:extLst>
              <a:ext uri="{FF2B5EF4-FFF2-40B4-BE49-F238E27FC236}">
                <a16:creationId xmlns:a16="http://schemas.microsoft.com/office/drawing/2014/main" id="{AB39FEAF-7323-4EA0-A24F-9E1FC562BED9}"/>
              </a:ext>
            </a:extLst>
          </p:cNvPr>
          <p:cNvSpPr>
            <a:spLocks noGrp="1"/>
          </p:cNvSpPr>
          <p:nvPr>
            <p:ph sz="quarter" idx="13"/>
          </p:nvPr>
        </p:nvSpPr>
        <p:spPr/>
        <p:txBody>
          <a:bodyPr/>
          <a:lstStyle/>
          <a:p>
            <a:r>
              <a:rPr lang="en-US" b="1" dirty="0">
                <a:solidFill>
                  <a:schemeClr val="accent2">
                    <a:lumMod val="75000"/>
                  </a:schemeClr>
                </a:solidFill>
              </a:rPr>
              <a:t>Easy Steps to Make a Great Digital Poster</a:t>
            </a:r>
            <a:r>
              <a:rPr lang="en-US" b="1" dirty="0"/>
              <a:t>:</a:t>
            </a:r>
          </a:p>
          <a:p>
            <a:pPr>
              <a:buFont typeface="+mj-lt"/>
              <a:buAutoNum type="arabicPeriod"/>
            </a:pPr>
            <a:r>
              <a:rPr lang="en-US" b="1" dirty="0"/>
              <a:t>Pick a Program to Use</a:t>
            </a:r>
            <a:endParaRPr lang="en-US" dirty="0"/>
          </a:p>
          <a:p>
            <a:pPr marL="742950" lvl="1" indent="-285750">
              <a:buFont typeface="+mj-lt"/>
              <a:buAutoNum type="arabicPeriod"/>
            </a:pPr>
            <a:r>
              <a:rPr lang="en-US" b="1" dirty="0">
                <a:latin typeface="Times New Roman" panose="02020603050405020304" pitchFamily="18" charset="0"/>
                <a:cs typeface="Times New Roman" panose="02020603050405020304" pitchFamily="18" charset="0"/>
              </a:rPr>
              <a:t>You can use PowerPoint, Word, or Publisher on your computer to design it.</a:t>
            </a:r>
          </a:p>
          <a:p>
            <a:r>
              <a:rPr lang="en-US" b="1" dirty="0"/>
              <a:t>Keep It Neat and Easy to Read</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Leave space around the edges (called margins) so it doesn’t look squished.</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Choose a clear, big font—not too fancy, so people can read it easily.</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Don’t use too much text—keep it simple so people understand quickly</a:t>
            </a:r>
          </a:p>
          <a:p>
            <a:endParaRPr lang="en-US" dirty="0"/>
          </a:p>
        </p:txBody>
      </p:sp>
      <p:pic>
        <p:nvPicPr>
          <p:cNvPr id="5" name="Picture 4">
            <a:extLst>
              <a:ext uri="{FF2B5EF4-FFF2-40B4-BE49-F238E27FC236}">
                <a16:creationId xmlns:a16="http://schemas.microsoft.com/office/drawing/2014/main" id="{9CCE5443-CB6C-4108-B9ED-7EBA896D8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516" y="1108955"/>
            <a:ext cx="3361765" cy="5042648"/>
          </a:xfrm>
          <a:prstGeom prst="rect">
            <a:avLst/>
          </a:prstGeom>
        </p:spPr>
      </p:pic>
    </p:spTree>
    <p:extLst>
      <p:ext uri="{BB962C8B-B14F-4D97-AF65-F5344CB8AC3E}">
        <p14:creationId xmlns:p14="http://schemas.microsoft.com/office/powerpoint/2010/main" val="4164434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D23D4-4320-4976-BC65-7CF545A6DD60}"/>
              </a:ext>
            </a:extLst>
          </p:cNvPr>
          <p:cNvSpPr>
            <a:spLocks noGrp="1"/>
          </p:cNvSpPr>
          <p:nvPr>
            <p:ph sz="quarter" idx="13"/>
          </p:nvPr>
        </p:nvSpPr>
        <p:spPr>
          <a:xfrm>
            <a:off x="461683" y="816123"/>
            <a:ext cx="8012113" cy="4284889"/>
          </a:xfrm>
        </p:spPr>
        <p:txBody>
          <a:bodyPr/>
          <a:lstStyle/>
          <a:p>
            <a:r>
              <a:rPr lang="ar-EG" dirty="0"/>
              <a:t>خطوات سهلة لتصميم ملصق رقمي رائع:</a:t>
            </a:r>
            <a:endParaRPr lang="en-US" dirty="0"/>
          </a:p>
          <a:p>
            <a:r>
              <a:rPr lang="ar-EG" dirty="0"/>
              <a:t>اختر برنامجًا</a:t>
            </a:r>
            <a:endParaRPr lang="en-US" dirty="0"/>
          </a:p>
          <a:p>
            <a:r>
              <a:rPr lang="ar-EG" dirty="0"/>
              <a:t>يمكنك استخدام </a:t>
            </a:r>
            <a:r>
              <a:rPr lang="en-US" dirty="0"/>
              <a:t>PowerPoint </a:t>
            </a:r>
            <a:r>
              <a:rPr lang="ar-EG" dirty="0"/>
              <a:t>أو </a:t>
            </a:r>
            <a:r>
              <a:rPr lang="en-US" dirty="0"/>
              <a:t>Word </a:t>
            </a:r>
            <a:r>
              <a:rPr lang="ar-EG" dirty="0"/>
              <a:t>أو </a:t>
            </a:r>
            <a:r>
              <a:rPr lang="en-US" dirty="0"/>
              <a:t>Publisher </a:t>
            </a:r>
            <a:r>
              <a:rPr lang="ar-EG" dirty="0"/>
              <a:t>على جهاز الكمبيوتر لتصميمه.</a:t>
            </a:r>
            <a:endParaRPr lang="en-US" dirty="0"/>
          </a:p>
          <a:p>
            <a:r>
              <a:rPr lang="ar-EG" dirty="0"/>
              <a:t>احرص على أن يكون أنيقًا وسهل القراءة</a:t>
            </a:r>
            <a:endParaRPr lang="en-US" dirty="0"/>
          </a:p>
          <a:p>
            <a:r>
              <a:rPr lang="ar-EG" dirty="0"/>
              <a:t>اترك مساحة حول الحواف (الهوامش) حتى لا يبدو مضغوطًا.</a:t>
            </a:r>
            <a:endParaRPr lang="en-US" dirty="0"/>
          </a:p>
          <a:p>
            <a:r>
              <a:rPr lang="ar-EG" dirty="0"/>
              <a:t>ختر خطًا واضحًا وكبيرًا - ليس مبالغًا فيه، ليسهل على الناس قراءته.</a:t>
            </a:r>
            <a:endParaRPr lang="en-US" dirty="0"/>
          </a:p>
          <a:p>
            <a:r>
              <a:rPr lang="ar-EG" dirty="0"/>
              <a:t>لا تُكثر من النصوص - اجعلها بسيطة ليسهل على الناس فهمها.</a:t>
            </a:r>
            <a:endParaRPr lang="en-US" dirty="0"/>
          </a:p>
        </p:txBody>
      </p:sp>
    </p:spTree>
    <p:extLst>
      <p:ext uri="{BB962C8B-B14F-4D97-AF65-F5344CB8AC3E}">
        <p14:creationId xmlns:p14="http://schemas.microsoft.com/office/powerpoint/2010/main" val="59154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ED42F-01CE-49EE-901C-745AF372C846}"/>
              </a:ext>
            </a:extLst>
          </p:cNvPr>
          <p:cNvSpPr>
            <a:spLocks noGrp="1"/>
          </p:cNvSpPr>
          <p:nvPr>
            <p:ph sz="quarter" idx="13"/>
          </p:nvPr>
        </p:nvSpPr>
        <p:spPr>
          <a:xfrm>
            <a:off x="1008529" y="878875"/>
            <a:ext cx="8012113" cy="4284889"/>
          </a:xfrm>
        </p:spPr>
        <p:txBody>
          <a:bodyPr/>
          <a:lstStyle/>
          <a:p>
            <a:r>
              <a:rPr lang="en-US" b="1" dirty="0">
                <a:latin typeface="Times New Roman" panose="02020603050405020304" pitchFamily="18" charset="0"/>
                <a:cs typeface="Times New Roman" panose="02020603050405020304" pitchFamily="18" charset="0"/>
              </a:rPr>
              <a:t>Why Does This Matter?</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good presentation</a:t>
            </a:r>
            <a:r>
              <a:rPr lang="en-US" dirty="0">
                <a:latin typeface="Times New Roman" panose="02020603050405020304" pitchFamily="18" charset="0"/>
                <a:cs typeface="Times New Roman" panose="02020603050405020304" pitchFamily="18" charset="0"/>
              </a:rPr>
              <a:t> makes sure people understand your idea.</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your ideas are </a:t>
            </a:r>
            <a:r>
              <a:rPr lang="en-US" b="1" dirty="0">
                <a:latin typeface="Times New Roman" panose="02020603050405020304" pitchFamily="18" charset="0"/>
                <a:cs typeface="Times New Roman" panose="02020603050405020304" pitchFamily="18" charset="0"/>
              </a:rPr>
              <a:t>messy</a:t>
            </a:r>
            <a:r>
              <a:rPr lang="en-US" dirty="0">
                <a:latin typeface="Times New Roman" panose="02020603050405020304" pitchFamily="18" charset="0"/>
                <a:cs typeface="Times New Roman" panose="02020603050405020304" pitchFamily="18" charset="0"/>
              </a:rPr>
              <a:t>, people might get confused.</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Using </a:t>
            </a:r>
            <a:r>
              <a:rPr lang="en-US" b="1" dirty="0">
                <a:latin typeface="Times New Roman" panose="02020603050405020304" pitchFamily="18" charset="0"/>
                <a:cs typeface="Times New Roman" panose="02020603050405020304" pitchFamily="18" charset="0"/>
              </a:rPr>
              <a:t>pictures and examples</a:t>
            </a:r>
            <a:r>
              <a:rPr lang="en-US" dirty="0">
                <a:latin typeface="Times New Roman" panose="02020603050405020304" pitchFamily="18" charset="0"/>
                <a:cs typeface="Times New Roman" panose="02020603050405020304" pitchFamily="18" charset="0"/>
              </a:rPr>
              <a:t> keeps your audience interested!</a:t>
            </a:r>
          </a:p>
          <a:p>
            <a:pPr marL="0" indent="0">
              <a:buNone/>
            </a:pPr>
            <a:r>
              <a:rPr lang="ar-EG" dirty="0"/>
              <a:t>العرض التقديمي الجيد يضمن فهم الجمهور لفكرتك.</a:t>
            </a:r>
            <a:endParaRPr lang="en-US" dirty="0"/>
          </a:p>
          <a:p>
            <a:pPr marL="0" indent="0">
              <a:buNone/>
            </a:pPr>
            <a:r>
              <a:rPr lang="ar-EG" dirty="0">
                <a:latin typeface="Times New Roman" panose="02020603050405020304" pitchFamily="18" charset="0"/>
                <a:cs typeface="Times New Roman" panose="02020603050405020304" pitchFamily="18" charset="0"/>
              </a:rPr>
              <a:t>إذا كانت أفكارك غير مترابطة، فقد يختلط الأمر على الجمهور.</a:t>
            </a:r>
            <a:endParaRPr lang="en-US" dirty="0">
              <a:latin typeface="Times New Roman" panose="02020603050405020304" pitchFamily="18" charset="0"/>
              <a:cs typeface="Times New Roman" panose="02020603050405020304" pitchFamily="18" charset="0"/>
            </a:endParaRPr>
          </a:p>
          <a:p>
            <a:pPr marL="0" indent="0">
              <a:buNone/>
            </a:pPr>
            <a:r>
              <a:rPr lang="ar-EG" dirty="0">
                <a:latin typeface="Times New Roman" panose="02020603050405020304" pitchFamily="18" charset="0"/>
                <a:cs typeface="Times New Roman" panose="02020603050405020304" pitchFamily="18" charset="0"/>
              </a:rPr>
              <a:t>استخدام الصور والأمثلة يبقي جمهورك مهتمًا!</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773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B60BC-A71C-4DD6-9A72-3BA6FA1BD6D4}"/>
              </a:ext>
            </a:extLst>
          </p:cNvPr>
          <p:cNvSpPr>
            <a:spLocks noGrp="1"/>
          </p:cNvSpPr>
          <p:nvPr>
            <p:ph sz="quarter" idx="13"/>
          </p:nvPr>
        </p:nvSpPr>
        <p:spPr/>
        <p:txBody>
          <a:bodyPr/>
          <a:lstStyle/>
          <a:p>
            <a:r>
              <a:rPr lang="en-US" b="1" dirty="0"/>
              <a:t>What is the first step in presenting an idea clearly?</a:t>
            </a:r>
            <a:endParaRPr lang="en-US" dirty="0"/>
          </a:p>
          <a:p>
            <a:pPr>
              <a:buFont typeface="Arial" panose="020B0604020202020204" pitchFamily="34" charset="0"/>
              <a:buChar char="•"/>
            </a:pPr>
            <a:r>
              <a:rPr lang="en-US" dirty="0"/>
              <a:t>Use pictures or examples</a:t>
            </a:r>
          </a:p>
          <a:p>
            <a:pPr>
              <a:buFont typeface="Arial" panose="020B0604020202020204" pitchFamily="34" charset="0"/>
              <a:buChar char="•"/>
            </a:pPr>
            <a:r>
              <a:rPr lang="en-US" dirty="0">
                <a:highlight>
                  <a:srgbClr val="FFFF00"/>
                </a:highlight>
              </a:rPr>
              <a:t>Start with a clear topic</a:t>
            </a:r>
          </a:p>
          <a:p>
            <a:pPr>
              <a:buFont typeface="Arial" panose="020B0604020202020204" pitchFamily="34" charset="0"/>
              <a:buChar char="•"/>
            </a:pPr>
            <a:r>
              <a:rPr lang="en-US" dirty="0"/>
              <a:t>Speak quickly and confidently</a:t>
            </a:r>
          </a:p>
          <a:p>
            <a:pPr>
              <a:buFont typeface="Arial" panose="020B0604020202020204" pitchFamily="34" charset="0"/>
              <a:buChar char="•"/>
            </a:pPr>
            <a:r>
              <a:rPr lang="en-US" dirty="0"/>
              <a:t>Add as many details as possible</a:t>
            </a:r>
          </a:p>
          <a:p>
            <a:endParaRPr lang="en-US" dirty="0"/>
          </a:p>
        </p:txBody>
      </p:sp>
    </p:spTree>
    <p:extLst>
      <p:ext uri="{BB962C8B-B14F-4D97-AF65-F5344CB8AC3E}">
        <p14:creationId xmlns:p14="http://schemas.microsoft.com/office/powerpoint/2010/main" val="140751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600992" y="1129083"/>
            <a:ext cx="4384736" cy="4619938"/>
          </a:xfrm>
          <a:noFill/>
        </p:spPr>
        <p:txBody>
          <a:bodyPr>
            <a:noAutofit/>
          </a:bodyPr>
          <a:lstStyle/>
          <a:p>
            <a:pPr marL="0" marR="0">
              <a:spcBef>
                <a:spcPts val="200"/>
              </a:spcBef>
              <a:spcAft>
                <a:spcPts val="0"/>
              </a:spcAft>
            </a:pP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Taking Steps to Solve a Problem</a:t>
            </a:r>
            <a:b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461049" y="294966"/>
            <a:ext cx="5552091" cy="5768220"/>
          </a:xfrm>
          <a:noFill/>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cs typeface="Arial" panose="020B0604020202020204" pitchFamily="34" charset="0"/>
              </a:rPr>
              <a:t>Hypothesis Formation</a:t>
            </a:r>
            <a:r>
              <a:rPr lang="en-US" sz="2000" dirty="0">
                <a:effectLst/>
                <a:latin typeface="Times New Roman" panose="02020603050405020304" pitchFamily="18" charset="0"/>
                <a:ea typeface="Times New Roman" panose="02020603050405020304" pitchFamily="18" charset="0"/>
                <a:cs typeface="Arial" panose="020B0604020202020204" pitchFamily="34" charset="0"/>
              </a:rPr>
              <a:t>: Making an educated guess about how to solve a problem.</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cs typeface="Arial" panose="020B0604020202020204" pitchFamily="34" charset="0"/>
              </a:rPr>
              <a:t>Testing the Hypothesis</a:t>
            </a:r>
            <a:r>
              <a:rPr lang="en-US" sz="2000" dirty="0">
                <a:effectLst/>
                <a:latin typeface="Times New Roman" panose="02020603050405020304" pitchFamily="18" charset="0"/>
                <a:ea typeface="Times New Roman" panose="02020603050405020304" pitchFamily="18" charset="0"/>
                <a:cs typeface="Arial" panose="020B0604020202020204" pitchFamily="34" charset="0"/>
              </a:rPr>
              <a:t>: Experimenting to see if the solution works—while ensuring safety.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cs typeface="Arial" panose="020B0604020202020204" pitchFamily="34" charset="0"/>
              </a:rPr>
              <a:t>Evaluating the Outcome</a:t>
            </a:r>
            <a:r>
              <a:rPr lang="en-US" sz="2000" dirty="0">
                <a:effectLst/>
                <a:latin typeface="Times New Roman" panose="02020603050405020304" pitchFamily="18" charset="0"/>
                <a:ea typeface="Times New Roman" panose="02020603050405020304" pitchFamily="18" charset="0"/>
                <a:cs typeface="Arial" panose="020B0604020202020204" pitchFamily="34" charset="0"/>
              </a:rPr>
              <a:t>: If the test fails, learning from mistakes and refining the approach.</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0724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7ED06-F514-49AF-BBAD-1E7C1A3CED40}"/>
              </a:ext>
            </a:extLst>
          </p:cNvPr>
          <p:cNvSpPr>
            <a:spLocks noGrp="1"/>
          </p:cNvSpPr>
          <p:nvPr>
            <p:ph sz="quarter" idx="13"/>
          </p:nvPr>
        </p:nvSpPr>
        <p:spPr/>
        <p:txBody>
          <a:bodyPr/>
          <a:lstStyle/>
          <a:p>
            <a:r>
              <a:rPr lang="en-US" b="1" dirty="0"/>
              <a:t>Why is it important to use pictures or examples in a presentation?</a:t>
            </a:r>
            <a:endParaRPr lang="en-US" dirty="0"/>
          </a:p>
          <a:p>
            <a:pPr>
              <a:buFont typeface="Arial" panose="020B0604020202020204" pitchFamily="34" charset="0"/>
              <a:buChar char="•"/>
            </a:pPr>
            <a:r>
              <a:rPr lang="en-US" dirty="0"/>
              <a:t>To make the presentation longer</a:t>
            </a:r>
          </a:p>
          <a:p>
            <a:pPr>
              <a:buFont typeface="Arial" panose="020B0604020202020204" pitchFamily="34" charset="0"/>
              <a:buChar char="•"/>
            </a:pPr>
            <a:r>
              <a:rPr lang="en-US" dirty="0">
                <a:highlight>
                  <a:srgbClr val="FFFF00"/>
                </a:highlight>
              </a:rPr>
              <a:t>To keep the audience interested and explain better</a:t>
            </a:r>
          </a:p>
          <a:p>
            <a:pPr>
              <a:buFont typeface="Arial" panose="020B0604020202020204" pitchFamily="34" charset="0"/>
              <a:buChar char="•"/>
            </a:pPr>
            <a:r>
              <a:rPr lang="en-US" dirty="0"/>
              <a:t>To confuse the audience with visuals</a:t>
            </a:r>
          </a:p>
          <a:p>
            <a:pPr>
              <a:buFont typeface="Arial" panose="020B0604020202020204" pitchFamily="34" charset="0"/>
              <a:buChar char="•"/>
            </a:pPr>
            <a:r>
              <a:rPr lang="en-US" dirty="0"/>
              <a:t>To avoid speaking too much</a:t>
            </a:r>
          </a:p>
          <a:p>
            <a:endParaRPr lang="en-US" dirty="0"/>
          </a:p>
        </p:txBody>
      </p:sp>
    </p:spTree>
    <p:extLst>
      <p:ext uri="{BB962C8B-B14F-4D97-AF65-F5344CB8AC3E}">
        <p14:creationId xmlns:p14="http://schemas.microsoft.com/office/powerpoint/2010/main" val="42487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59BD7-8160-4A03-8E16-A5DDC104080C}"/>
              </a:ext>
            </a:extLst>
          </p:cNvPr>
          <p:cNvSpPr>
            <a:spLocks noGrp="1"/>
          </p:cNvSpPr>
          <p:nvPr>
            <p:ph sz="quarter" idx="13"/>
          </p:nvPr>
        </p:nvSpPr>
        <p:spPr/>
        <p:txBody>
          <a:bodyPr/>
          <a:lstStyle/>
          <a:p>
            <a:r>
              <a:rPr lang="en-US" b="1" dirty="0"/>
              <a:t>What should you avoid when presenting an idea?</a:t>
            </a:r>
            <a:endParaRPr lang="en-US" dirty="0"/>
          </a:p>
          <a:p>
            <a:pPr>
              <a:buFont typeface="Arial" panose="020B0604020202020204" pitchFamily="34" charset="0"/>
              <a:buChar char="•"/>
            </a:pPr>
            <a:r>
              <a:rPr lang="en-US" dirty="0"/>
              <a:t>Speaking clearly and confidently</a:t>
            </a:r>
          </a:p>
          <a:p>
            <a:pPr>
              <a:buFont typeface="Arial" panose="020B0604020202020204" pitchFamily="34" charset="0"/>
              <a:buChar char="•"/>
            </a:pPr>
            <a:r>
              <a:rPr lang="en-US" dirty="0">
                <a:highlight>
                  <a:srgbClr val="FFFF00"/>
                </a:highlight>
              </a:rPr>
              <a:t>Using too many details</a:t>
            </a:r>
          </a:p>
          <a:p>
            <a:pPr>
              <a:buFont typeface="Arial" panose="020B0604020202020204" pitchFamily="34" charset="0"/>
              <a:buChar char="•"/>
            </a:pPr>
            <a:r>
              <a:rPr lang="en-US" dirty="0"/>
              <a:t>Organizing information in order</a:t>
            </a:r>
          </a:p>
          <a:p>
            <a:pPr>
              <a:buFont typeface="Arial" panose="020B0604020202020204" pitchFamily="34" charset="0"/>
              <a:buChar char="•"/>
            </a:pPr>
            <a:r>
              <a:rPr lang="en-US" dirty="0"/>
              <a:t>Keeping the presentation simple</a:t>
            </a:r>
          </a:p>
          <a:p>
            <a:endParaRPr lang="en-US" dirty="0"/>
          </a:p>
        </p:txBody>
      </p:sp>
    </p:spTree>
    <p:extLst>
      <p:ext uri="{BB962C8B-B14F-4D97-AF65-F5344CB8AC3E}">
        <p14:creationId xmlns:p14="http://schemas.microsoft.com/office/powerpoint/2010/main" val="401938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3E649-6041-4046-A9EA-3CA01F07BD0A}"/>
              </a:ext>
            </a:extLst>
          </p:cNvPr>
          <p:cNvSpPr>
            <a:spLocks noGrp="1"/>
          </p:cNvSpPr>
          <p:nvPr>
            <p:ph sz="quarter" idx="13"/>
          </p:nvPr>
        </p:nvSpPr>
        <p:spPr/>
        <p:txBody>
          <a:bodyPr/>
          <a:lstStyle/>
          <a:p>
            <a:r>
              <a:rPr lang="en-US" b="1" dirty="0"/>
              <a:t>How can organizing information help in a presentation?</a:t>
            </a:r>
            <a:endParaRPr lang="en-US" dirty="0"/>
          </a:p>
          <a:p>
            <a:pPr>
              <a:buFont typeface="Arial" panose="020B0604020202020204" pitchFamily="34" charset="0"/>
              <a:buChar char="•"/>
            </a:pPr>
            <a:r>
              <a:rPr lang="en-US" dirty="0"/>
              <a:t>It makes the presentation shorter</a:t>
            </a:r>
          </a:p>
          <a:p>
            <a:pPr>
              <a:buFont typeface="Arial" panose="020B0604020202020204" pitchFamily="34" charset="0"/>
              <a:buChar char="•"/>
            </a:pPr>
            <a:r>
              <a:rPr lang="en-US" dirty="0">
                <a:highlight>
                  <a:srgbClr val="FFFF00"/>
                </a:highlight>
              </a:rPr>
              <a:t>It ensures the audience understands the flow of ideas</a:t>
            </a:r>
          </a:p>
          <a:p>
            <a:pPr>
              <a:buFont typeface="Arial" panose="020B0604020202020204" pitchFamily="34" charset="0"/>
              <a:buChar char="•"/>
            </a:pPr>
            <a:r>
              <a:rPr lang="en-US" dirty="0"/>
              <a:t>It adds more complexity to the presentation</a:t>
            </a:r>
          </a:p>
          <a:p>
            <a:pPr>
              <a:buFont typeface="Arial" panose="020B0604020202020204" pitchFamily="34" charset="0"/>
              <a:buChar char="•"/>
            </a:pPr>
            <a:r>
              <a:rPr lang="en-US" dirty="0"/>
              <a:t>It eliminates the need for pictures or examples</a:t>
            </a:r>
          </a:p>
          <a:p>
            <a:endParaRPr lang="en-US" dirty="0"/>
          </a:p>
        </p:txBody>
      </p:sp>
    </p:spTree>
    <p:extLst>
      <p:ext uri="{BB962C8B-B14F-4D97-AF65-F5344CB8AC3E}">
        <p14:creationId xmlns:p14="http://schemas.microsoft.com/office/powerpoint/2010/main" val="288251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98F68-CF07-49F6-993C-CF6317A86BC1}"/>
              </a:ext>
            </a:extLst>
          </p:cNvPr>
          <p:cNvSpPr>
            <a:spLocks noGrp="1"/>
          </p:cNvSpPr>
          <p:nvPr>
            <p:ph sz="quarter" idx="13"/>
          </p:nvPr>
        </p:nvSpPr>
        <p:spPr/>
        <p:txBody>
          <a:bodyPr/>
          <a:lstStyle/>
          <a:p>
            <a:r>
              <a:rPr lang="en-US" b="1" dirty="0"/>
              <a:t>What is the benefit of speaking clearly and confidently during a presentation?</a:t>
            </a:r>
            <a:endParaRPr lang="en-US" dirty="0"/>
          </a:p>
          <a:p>
            <a:pPr>
              <a:buFont typeface="Arial" panose="020B0604020202020204" pitchFamily="34" charset="0"/>
              <a:buChar char="•"/>
            </a:pPr>
            <a:r>
              <a:rPr lang="en-US" dirty="0">
                <a:highlight>
                  <a:srgbClr val="FFFF00"/>
                </a:highlight>
              </a:rPr>
              <a:t>It helps the audience follow along easily</a:t>
            </a:r>
          </a:p>
          <a:p>
            <a:pPr>
              <a:buFont typeface="Arial" panose="020B0604020202020204" pitchFamily="34" charset="0"/>
              <a:buChar char="•"/>
            </a:pPr>
            <a:r>
              <a:rPr lang="en-US" dirty="0"/>
              <a:t>It makes the presentation longer</a:t>
            </a:r>
          </a:p>
          <a:p>
            <a:pPr>
              <a:buFont typeface="Arial" panose="020B0604020202020204" pitchFamily="34" charset="0"/>
              <a:buChar char="•"/>
            </a:pPr>
            <a:r>
              <a:rPr lang="en-US" dirty="0"/>
              <a:t>It avoids the need for pictures or examples</a:t>
            </a:r>
          </a:p>
          <a:p>
            <a:pPr>
              <a:buFont typeface="Arial" panose="020B0604020202020204" pitchFamily="34" charset="0"/>
              <a:buChar char="•"/>
            </a:pPr>
            <a:r>
              <a:rPr lang="en-US" dirty="0"/>
              <a:t>It allows you to skip organizing information</a:t>
            </a:r>
          </a:p>
          <a:p>
            <a:endParaRPr lang="en-US" dirty="0"/>
          </a:p>
        </p:txBody>
      </p:sp>
    </p:spTree>
    <p:extLst>
      <p:ext uri="{BB962C8B-B14F-4D97-AF65-F5344CB8AC3E}">
        <p14:creationId xmlns:p14="http://schemas.microsoft.com/office/powerpoint/2010/main" val="2979273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E527-EB02-4CD8-88CD-D96733E5B4C5}"/>
              </a:ext>
            </a:extLst>
          </p:cNvPr>
          <p:cNvSpPr>
            <a:spLocks noGrp="1"/>
          </p:cNvSpPr>
          <p:nvPr>
            <p:ph type="ctrTitle"/>
          </p:nvPr>
        </p:nvSpPr>
        <p:spPr>
          <a:xfrm>
            <a:off x="5193439" y="2322210"/>
            <a:ext cx="6261291" cy="2396686"/>
          </a:xfrm>
        </p:spPr>
        <p:txBody>
          <a:bodyPr/>
          <a:lstStyle/>
          <a:p>
            <a:pPr algn="ctr"/>
            <a:r>
              <a:rPr lang="en-US" dirty="0"/>
              <a:t>Algorithm</a:t>
            </a:r>
            <a:br>
              <a:rPr lang="en-US" dirty="0"/>
            </a:br>
            <a:r>
              <a:rPr lang="ar-EG" dirty="0"/>
              <a:t>خوارزمية</a:t>
            </a:r>
            <a:endParaRPr lang="en-US" dirty="0"/>
          </a:p>
        </p:txBody>
      </p:sp>
    </p:spTree>
    <p:extLst>
      <p:ext uri="{BB962C8B-B14F-4D97-AF65-F5344CB8AC3E}">
        <p14:creationId xmlns:p14="http://schemas.microsoft.com/office/powerpoint/2010/main" val="250893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C4CA8-6EA5-45FC-AB04-A34679CAD1C6}"/>
              </a:ext>
            </a:extLst>
          </p:cNvPr>
          <p:cNvSpPr>
            <a:spLocks noGrp="1"/>
          </p:cNvSpPr>
          <p:nvPr>
            <p:ph sz="quarter" idx="13"/>
          </p:nvPr>
        </p:nvSpPr>
        <p:spPr>
          <a:xfrm>
            <a:off x="381000" y="600970"/>
            <a:ext cx="8012113" cy="4284889"/>
          </a:xfrm>
        </p:spPr>
        <p:txBody>
          <a:bodyPr/>
          <a:lstStyle/>
          <a:p>
            <a:r>
              <a:rPr lang="en-US" b="1" dirty="0">
                <a:latin typeface="Times New Roman" panose="02020603050405020304" pitchFamily="18" charset="0"/>
                <a:cs typeface="Times New Roman" panose="02020603050405020304" pitchFamily="18" charset="0"/>
              </a:rPr>
              <a:t>What is an Algorithm?</a:t>
            </a:r>
          </a:p>
          <a:p>
            <a:r>
              <a:rPr lang="en-US" b="1" dirty="0">
                <a:solidFill>
                  <a:schemeClr val="accent1">
                    <a:lumMod val="75000"/>
                  </a:schemeClr>
                </a:solidFill>
                <a:latin typeface="Times New Roman" panose="02020603050405020304" pitchFamily="18" charset="0"/>
                <a:cs typeface="Times New Roman" panose="02020603050405020304" pitchFamily="18" charset="0"/>
              </a:rPr>
              <a:t>An algorithm is just a set of steps that help you do something. For example:</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 recipe is an algorithm—it gives step-by-step instructions to make food.</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Cleaning a room follows an algorithm—you do tasks in order to finish cleaning.</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Giving directions is also an algorithm—you tell someone how to go from one place to another in steps.</a:t>
            </a:r>
          </a:p>
          <a:p>
            <a:endParaRPr lang="en-US" dirty="0"/>
          </a:p>
        </p:txBody>
      </p:sp>
    </p:spTree>
    <p:extLst>
      <p:ext uri="{BB962C8B-B14F-4D97-AF65-F5344CB8AC3E}">
        <p14:creationId xmlns:p14="http://schemas.microsoft.com/office/powerpoint/2010/main" val="352035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CE68D-2D0D-4459-8B78-147663EAEEFE}"/>
              </a:ext>
            </a:extLst>
          </p:cNvPr>
          <p:cNvSpPr>
            <a:spLocks noGrp="1"/>
          </p:cNvSpPr>
          <p:nvPr>
            <p:ph sz="quarter" idx="13"/>
          </p:nvPr>
        </p:nvSpPr>
        <p:spPr>
          <a:xfrm>
            <a:off x="999564" y="726475"/>
            <a:ext cx="8012113" cy="4284889"/>
          </a:xfrm>
        </p:spPr>
        <p:txBody>
          <a:bodyPr/>
          <a:lstStyle/>
          <a:p>
            <a:r>
              <a:rPr lang="en-US" b="1" dirty="0"/>
              <a:t>Examples of Algorithms in Daily Life:</a:t>
            </a:r>
          </a:p>
          <a:p>
            <a:pPr>
              <a:buFont typeface="Arial" panose="020B0604020202020204" pitchFamily="34" charset="0"/>
              <a:buChar char="•"/>
            </a:pPr>
            <a:r>
              <a:rPr lang="en-US" b="1" dirty="0"/>
              <a:t>Making a Falafel Sandwich</a:t>
            </a:r>
            <a:endParaRPr lang="en-US" dirty="0"/>
          </a:p>
          <a:p>
            <a:pPr marL="742950" lvl="1" indent="-285750">
              <a:buFont typeface="Arial" panose="020B0604020202020204" pitchFamily="34" charset="0"/>
              <a:buChar char="•"/>
            </a:pPr>
            <a:r>
              <a:rPr lang="en-US" dirty="0"/>
              <a:t>Get the ingredients.</a:t>
            </a:r>
          </a:p>
          <a:p>
            <a:pPr marL="742950" lvl="1" indent="-285750">
              <a:buFont typeface="Arial" panose="020B0604020202020204" pitchFamily="34" charset="0"/>
              <a:buChar char="•"/>
            </a:pPr>
            <a:r>
              <a:rPr lang="en-US" dirty="0"/>
              <a:t>Place pita bread on a plate.</a:t>
            </a:r>
          </a:p>
          <a:p>
            <a:pPr marL="742950" lvl="1" indent="-285750">
              <a:buFont typeface="Arial" panose="020B0604020202020204" pitchFamily="34" charset="0"/>
              <a:buChar char="•"/>
            </a:pPr>
            <a:r>
              <a:rPr lang="en-US" dirty="0"/>
              <a:t>Open the pita bread.</a:t>
            </a:r>
          </a:p>
          <a:p>
            <a:pPr marL="742950" lvl="1" indent="-285750">
              <a:buFont typeface="Arial" panose="020B0604020202020204" pitchFamily="34" charset="0"/>
              <a:buChar char="•"/>
            </a:pPr>
            <a:r>
              <a:rPr lang="en-US" dirty="0"/>
              <a:t>Add falafel balls.</a:t>
            </a:r>
          </a:p>
          <a:p>
            <a:pPr marL="742950" lvl="1" indent="-285750">
              <a:buFont typeface="Arial" panose="020B0604020202020204" pitchFamily="34" charset="0"/>
              <a:buChar char="•"/>
            </a:pPr>
            <a:r>
              <a:rPr lang="en-US" dirty="0"/>
              <a:t>Smash the falafel inside the bread.</a:t>
            </a:r>
          </a:p>
          <a:p>
            <a:pPr marL="742950" lvl="1" indent="-285750">
              <a:buFont typeface="Arial" panose="020B0604020202020204" pitchFamily="34" charset="0"/>
              <a:buChar char="•"/>
            </a:pPr>
            <a:r>
              <a:rPr lang="en-US" dirty="0"/>
              <a:t>Add tahini and salad.</a:t>
            </a:r>
          </a:p>
          <a:p>
            <a:endParaRPr lang="en-US" dirty="0"/>
          </a:p>
        </p:txBody>
      </p:sp>
    </p:spTree>
    <p:extLst>
      <p:ext uri="{BB962C8B-B14F-4D97-AF65-F5344CB8AC3E}">
        <p14:creationId xmlns:p14="http://schemas.microsoft.com/office/powerpoint/2010/main" val="4083851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2CC17-943C-4BA4-B804-98662570B46E}"/>
              </a:ext>
            </a:extLst>
          </p:cNvPr>
          <p:cNvSpPr>
            <a:spLocks noGrp="1"/>
          </p:cNvSpPr>
          <p:nvPr>
            <p:ph sz="quarter" idx="13"/>
          </p:nvPr>
        </p:nvSpPr>
        <p:spPr>
          <a:xfrm>
            <a:off x="1053353" y="896805"/>
            <a:ext cx="8012113" cy="4284889"/>
          </a:xfrm>
        </p:spPr>
        <p:txBody>
          <a:bodyPr/>
          <a:lstStyle/>
          <a:p>
            <a:r>
              <a:rPr lang="en-US" b="1" dirty="0"/>
              <a:t>Brushing Your Teeth</a:t>
            </a:r>
            <a:endParaRPr lang="en-US" dirty="0"/>
          </a:p>
          <a:p>
            <a:pPr>
              <a:buFont typeface="Arial" panose="020B0604020202020204" pitchFamily="34" charset="0"/>
              <a:buChar char="•"/>
            </a:pPr>
            <a:r>
              <a:rPr lang="en-US" dirty="0"/>
              <a:t>Get a toothbrush</a:t>
            </a:r>
          </a:p>
          <a:p>
            <a:pPr>
              <a:buFont typeface="Arial" panose="020B0604020202020204" pitchFamily="34" charset="0"/>
              <a:buChar char="•"/>
            </a:pPr>
            <a:r>
              <a:rPr lang="en-US" dirty="0"/>
              <a:t>Put toothpaste on it</a:t>
            </a:r>
          </a:p>
          <a:p>
            <a:pPr>
              <a:buFont typeface="Arial" panose="020B0604020202020204" pitchFamily="34" charset="0"/>
              <a:buChar char="•"/>
            </a:pPr>
            <a:r>
              <a:rPr lang="en-US" dirty="0"/>
              <a:t>Brush your teeth</a:t>
            </a:r>
          </a:p>
          <a:p>
            <a:pPr>
              <a:buFont typeface="Arial" panose="020B0604020202020204" pitchFamily="34" charset="0"/>
              <a:buChar char="•"/>
            </a:pPr>
            <a:r>
              <a:rPr lang="en-US" dirty="0"/>
              <a:t>Rinse your mouth</a:t>
            </a:r>
          </a:p>
          <a:p>
            <a:endParaRPr lang="en-US" dirty="0"/>
          </a:p>
        </p:txBody>
      </p:sp>
    </p:spTree>
    <p:extLst>
      <p:ext uri="{BB962C8B-B14F-4D97-AF65-F5344CB8AC3E}">
        <p14:creationId xmlns:p14="http://schemas.microsoft.com/office/powerpoint/2010/main" val="98982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47C9D0-287D-4123-AC8A-5BF5A64DFDCC}"/>
              </a:ext>
            </a:extLst>
          </p:cNvPr>
          <p:cNvSpPr>
            <a:spLocks noGrp="1"/>
          </p:cNvSpPr>
          <p:nvPr>
            <p:ph sz="quarter" idx="13"/>
          </p:nvPr>
        </p:nvSpPr>
        <p:spPr>
          <a:xfrm>
            <a:off x="363071" y="798193"/>
            <a:ext cx="8012113" cy="4284889"/>
          </a:xfrm>
        </p:spPr>
        <p:txBody>
          <a:bodyPr/>
          <a:lstStyle/>
          <a:p>
            <a:r>
              <a:rPr lang="en-US" b="1" dirty="0">
                <a:latin typeface="Times New Roman" panose="02020603050405020304" pitchFamily="18" charset="0"/>
                <a:cs typeface="Times New Roman" panose="02020603050405020304" pitchFamily="18" charset="0"/>
              </a:rPr>
              <a:t>By following clear steps, algorithms help computers, search engines, and people solve problems faster and more easily!</a:t>
            </a:r>
          </a:p>
        </p:txBody>
      </p:sp>
      <p:pic>
        <p:nvPicPr>
          <p:cNvPr id="5" name="Picture 4">
            <a:extLst>
              <a:ext uri="{FF2B5EF4-FFF2-40B4-BE49-F238E27FC236}">
                <a16:creationId xmlns:a16="http://schemas.microsoft.com/office/drawing/2014/main" id="{9932C2AA-385D-4075-B637-C82D0ACBE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919" y="1873623"/>
            <a:ext cx="5020234" cy="4643718"/>
          </a:xfrm>
          <a:prstGeom prst="rect">
            <a:avLst/>
          </a:prstGeom>
        </p:spPr>
      </p:pic>
    </p:spTree>
    <p:extLst>
      <p:ext uri="{BB962C8B-B14F-4D97-AF65-F5344CB8AC3E}">
        <p14:creationId xmlns:p14="http://schemas.microsoft.com/office/powerpoint/2010/main" val="2795443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4747BA-BE22-4B95-945C-E0CA2CA57EF0}"/>
              </a:ext>
            </a:extLst>
          </p:cNvPr>
          <p:cNvSpPr>
            <a:spLocks noGrp="1"/>
          </p:cNvSpPr>
          <p:nvPr>
            <p:ph sz="quarter" idx="13"/>
          </p:nvPr>
        </p:nvSpPr>
        <p:spPr>
          <a:xfrm>
            <a:off x="309282" y="502358"/>
            <a:ext cx="8012113" cy="4284889"/>
          </a:xfrm>
        </p:spPr>
        <p:txBody>
          <a:bodyPr/>
          <a:lstStyle/>
          <a:p>
            <a:r>
              <a:rPr lang="en-US" b="1" dirty="0">
                <a:solidFill>
                  <a:schemeClr val="accent1">
                    <a:lumMod val="75000"/>
                  </a:schemeClr>
                </a:solidFill>
              </a:rPr>
              <a:t>how algorithms help with school assignments and computer tasks!</a:t>
            </a:r>
          </a:p>
          <a:p>
            <a:r>
              <a:rPr lang="en-US" b="1" dirty="0">
                <a:latin typeface="Times New Roman" panose="02020603050405020304" pitchFamily="18" charset="0"/>
                <a:cs typeface="Times New Roman" panose="02020603050405020304" pitchFamily="18" charset="0"/>
              </a:rPr>
              <a:t>Key Ideas in Simple Terms:</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solving </a:t>
            </a:r>
            <a:r>
              <a:rPr lang="en-US" b="1" dirty="0">
                <a:latin typeface="Times New Roman" panose="02020603050405020304" pitchFamily="18" charset="0"/>
                <a:cs typeface="Times New Roman" panose="02020603050405020304" pitchFamily="18" charset="0"/>
              </a:rPr>
              <a:t>math problems</a:t>
            </a:r>
            <a:r>
              <a:rPr lang="en-US" dirty="0">
                <a:latin typeface="Times New Roman" panose="02020603050405020304" pitchFamily="18" charset="0"/>
                <a:cs typeface="Times New Roman" panose="02020603050405020304" pitchFamily="18" charset="0"/>
              </a:rPr>
              <a:t>, you often follow </a:t>
            </a:r>
            <a:r>
              <a:rPr lang="en-US" b="1" dirty="0">
                <a:latin typeface="Times New Roman" panose="02020603050405020304" pitchFamily="18" charset="0"/>
                <a:cs typeface="Times New Roman" panose="02020603050405020304" pitchFamily="18" charset="0"/>
              </a:rPr>
              <a:t>step-by-step instructions</a:t>
            </a:r>
            <a:r>
              <a:rPr lang="en-US" dirty="0">
                <a:latin typeface="Times New Roman" panose="02020603050405020304" pitchFamily="18" charset="0"/>
                <a:cs typeface="Times New Roman" panose="02020603050405020304" pitchFamily="18" charset="0"/>
              </a:rPr>
              <a:t> (just like an algorithm!).</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Computers also use </a:t>
            </a:r>
            <a:r>
              <a:rPr lang="en-US" b="1" dirty="0">
                <a:latin typeface="Times New Roman" panose="02020603050405020304" pitchFamily="18" charset="0"/>
                <a:cs typeface="Times New Roman" panose="02020603050405020304" pitchFamily="18" charset="0"/>
              </a:rPr>
              <a:t>algorithms</a:t>
            </a:r>
            <a:r>
              <a:rPr lang="en-US" dirty="0">
                <a:latin typeface="Times New Roman" panose="02020603050405020304" pitchFamily="18" charset="0"/>
                <a:cs typeface="Times New Roman" panose="02020603050405020304" pitchFamily="18" charset="0"/>
              </a:rPr>
              <a:t> to complete tasks, like searching for information.</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search engine</a:t>
            </a:r>
            <a:r>
              <a:rPr lang="en-US" dirty="0">
                <a:latin typeface="Times New Roman" panose="02020603050405020304" pitchFamily="18" charset="0"/>
                <a:cs typeface="Times New Roman" panose="02020603050405020304" pitchFamily="18" charset="0"/>
              </a:rPr>
              <a:t> follows steps to find the best results—but if your words aren’t clear, it might give results that aren’t helpful.</a:t>
            </a:r>
          </a:p>
          <a:p>
            <a:r>
              <a:rPr lang="en-US" b="1" dirty="0">
                <a:latin typeface="Times New Roman" panose="02020603050405020304" pitchFamily="18" charset="0"/>
                <a:cs typeface="Times New Roman" panose="02020603050405020304" pitchFamily="18" charset="0"/>
              </a:rPr>
              <a:t>Why Does This Matter?</a:t>
            </a:r>
          </a:p>
          <a:p>
            <a:r>
              <a:rPr lang="en-US" dirty="0">
                <a:latin typeface="Times New Roman" panose="02020603050405020304" pitchFamily="18" charset="0"/>
                <a:cs typeface="Times New Roman" panose="02020603050405020304" pitchFamily="18" charset="0"/>
              </a:rPr>
              <a:t>Algorithms </a:t>
            </a:r>
            <a:r>
              <a:rPr lang="en-US" b="1" dirty="0">
                <a:latin typeface="Times New Roman" panose="02020603050405020304" pitchFamily="18" charset="0"/>
                <a:cs typeface="Times New Roman" panose="02020603050405020304" pitchFamily="18" charset="0"/>
              </a:rPr>
              <a:t>help organize information</a:t>
            </a:r>
            <a:r>
              <a:rPr lang="en-US" dirty="0">
                <a:latin typeface="Times New Roman" panose="02020603050405020304" pitchFamily="18" charset="0"/>
                <a:cs typeface="Times New Roman" panose="02020603050405020304" pitchFamily="18" charset="0"/>
              </a:rPr>
              <a:t>, making problem-solving easier in math and computers!</a:t>
            </a:r>
          </a:p>
          <a:p>
            <a:endParaRPr lang="en-US" dirty="0"/>
          </a:p>
        </p:txBody>
      </p:sp>
      <p:pic>
        <p:nvPicPr>
          <p:cNvPr id="5" name="Picture 4">
            <a:extLst>
              <a:ext uri="{FF2B5EF4-FFF2-40B4-BE49-F238E27FC236}">
                <a16:creationId xmlns:a16="http://schemas.microsoft.com/office/drawing/2014/main" id="{74026E7F-9E55-4C69-9A67-CAE3E9F64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395" y="0"/>
            <a:ext cx="3673381" cy="5510071"/>
          </a:xfrm>
          <a:prstGeom prst="rect">
            <a:avLst/>
          </a:prstGeom>
        </p:spPr>
      </p:pic>
    </p:spTree>
    <p:extLst>
      <p:ext uri="{BB962C8B-B14F-4D97-AF65-F5344CB8AC3E}">
        <p14:creationId xmlns:p14="http://schemas.microsoft.com/office/powerpoint/2010/main" val="362876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113A-48A0-448B-8B7B-078975DFB613}"/>
              </a:ext>
            </a:extLst>
          </p:cNvPr>
          <p:cNvSpPr>
            <a:spLocks noGrp="1"/>
          </p:cNvSpPr>
          <p:nvPr>
            <p:ph type="title"/>
          </p:nvPr>
        </p:nvSpPr>
        <p:spPr>
          <a:xfrm>
            <a:off x="488577" y="1198842"/>
            <a:ext cx="10515600" cy="1325563"/>
          </a:xfrm>
        </p:spPr>
        <p:txBody>
          <a:bodyPr/>
          <a:lstStyle/>
          <a:p>
            <a:pPr marL="0" marR="0" algn="ctr">
              <a:spcBef>
                <a:spcPts val="0"/>
              </a:spcBef>
              <a:spcAft>
                <a:spcPts val="0"/>
              </a:spcAft>
              <a:tabLst>
                <a:tab pos="601980" algn="l"/>
              </a:tabLst>
            </a:pP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32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Hypothesis</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ar-EG" sz="1800" dirty="0">
                <a:effectLst/>
                <a:latin typeface="Calibri" panose="020F0502020204030204" pitchFamily="34" charset="0"/>
                <a:ea typeface="Calibri" panose="020F0502020204030204" pitchFamily="34" charset="0"/>
                <a:cs typeface="Arial" panose="020B0604020202020204" pitchFamily="34" charset="0"/>
              </a:rPr>
              <a:t>تكوين الفرضيات هو عملية بناء تخمين أو تنبؤ مدروس بناءً على الملاحظات والمعرفة السابقة والاستدلال المنطقي. في حل المشكلات العلمية، الفرضية عبارة قابلة للاختبار تشرح ظاهرة ما أو تتنبأ بنتيجة ما</a:t>
            </a:r>
            <a:r>
              <a:rPr lang="en-US" sz="1800" dirty="0">
                <a:effectLst/>
                <a:latin typeface="Calibri" panose="020F0502020204030204" pitchFamily="34" charset="0"/>
                <a:ea typeface="Calibri" panose="020F0502020204030204" pitchFamily="34" charset="0"/>
                <a:cs typeface="Arial" panose="020B0604020202020204" pitchFamily="34" charset="0"/>
              </a:rPr>
              <a: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ar-EG" sz="1800" dirty="0">
                <a:effectLst/>
                <a:latin typeface="Calibri" panose="020F0502020204030204" pitchFamily="34" charset="0"/>
                <a:ea typeface="Calibri" panose="020F0502020204030204" pitchFamily="34" charset="0"/>
                <a:cs typeface="Arial" panose="020B0604020202020204" pitchFamily="34" charset="0"/>
              </a:rPr>
              <a:t> </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ar-EG" sz="1800" b="1" dirty="0">
                <a:solidFill>
                  <a:schemeClr val="accent1"/>
                </a:solidFill>
                <a:latin typeface="Calibri" panose="020F0502020204030204" pitchFamily="34" charset="0"/>
                <a:ea typeface="Calibri" panose="020F0502020204030204" pitchFamily="34" charset="0"/>
                <a:cs typeface="Arial" panose="020B0604020202020204" pitchFamily="34" charset="0"/>
              </a:rPr>
              <a:t>ي</a:t>
            </a:r>
            <a:r>
              <a:rPr lang="ar-EG"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عني</a:t>
            </a:r>
            <a:r>
              <a:rPr lang="ar-EG"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انا مثلا عندي مشكله بحاول احلها او سؤال بفكر فيه زي التلج بيدوب في الملح اسرع ولا السكر فانا مثلا شايفه انه بيدوب في الملح اسرع يبقي انا كده خمنت طيب عشان اتاكد بروح ادور علي النت عشان اتاكد ان المعلومه صح</a:t>
            </a:r>
            <a:b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b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b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endParaRPr lang="en-US" sz="3600" b="1" dirty="0">
              <a:solidFill>
                <a:schemeClr val="accent1"/>
              </a:solidFill>
            </a:endParaRPr>
          </a:p>
        </p:txBody>
      </p:sp>
    </p:spTree>
    <p:extLst>
      <p:ext uri="{BB962C8B-B14F-4D97-AF65-F5344CB8AC3E}">
        <p14:creationId xmlns:p14="http://schemas.microsoft.com/office/powerpoint/2010/main" val="3241915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1BBE-556F-473B-9466-7E63152A4E4A}"/>
              </a:ext>
            </a:extLst>
          </p:cNvPr>
          <p:cNvSpPr>
            <a:spLocks noGrp="1"/>
          </p:cNvSpPr>
          <p:nvPr>
            <p:ph type="ctrTitle"/>
          </p:nvPr>
        </p:nvSpPr>
        <p:spPr>
          <a:xfrm>
            <a:off x="5157580" y="2420821"/>
            <a:ext cx="6261291" cy="2396686"/>
          </a:xfrm>
        </p:spPr>
        <p:txBody>
          <a:bodyPr/>
          <a:lstStyle/>
          <a:p>
            <a:pPr algn="ctr"/>
            <a:r>
              <a:rPr lang="en-US" dirty="0"/>
              <a:t>Coding</a:t>
            </a:r>
          </a:p>
        </p:txBody>
      </p:sp>
    </p:spTree>
    <p:extLst>
      <p:ext uri="{BB962C8B-B14F-4D97-AF65-F5344CB8AC3E}">
        <p14:creationId xmlns:p14="http://schemas.microsoft.com/office/powerpoint/2010/main" val="2918215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8A13C-C951-43F7-A7BB-40AF34C6819B}"/>
              </a:ext>
            </a:extLst>
          </p:cNvPr>
          <p:cNvSpPr>
            <a:spLocks noGrp="1"/>
          </p:cNvSpPr>
          <p:nvPr>
            <p:ph sz="half" idx="1"/>
          </p:nvPr>
        </p:nvSpPr>
        <p:spPr>
          <a:xfrm>
            <a:off x="614081" y="561602"/>
            <a:ext cx="5168153" cy="4297680"/>
          </a:xfrm>
        </p:spPr>
        <p:txBody>
          <a:bodyPr/>
          <a:lstStyle/>
          <a:p>
            <a:pPr algn="just"/>
            <a:r>
              <a:rPr lang="en-US" dirty="0">
                <a:latin typeface="Times New Roman" panose="02020603050405020304" pitchFamily="18" charset="0"/>
                <a:cs typeface="Times New Roman" panose="02020603050405020304" pitchFamily="18" charset="0"/>
              </a:rPr>
              <a:t>Coding is like giving computers a set of instructions to follow, just like how you follow steps in a recipe or directions in a maze. Computers need many algorithms to complete a full program.</a:t>
            </a:r>
          </a:p>
          <a:p>
            <a:pPr algn="just"/>
            <a:r>
              <a:rPr lang="en-US" b="1" dirty="0">
                <a:latin typeface="Times New Roman" panose="02020603050405020304" pitchFamily="18" charset="0"/>
                <a:cs typeface="Times New Roman" panose="02020603050405020304" pitchFamily="18" charset="0"/>
              </a:rPr>
              <a:t>How Do Computers Understand Code?</a:t>
            </a:r>
          </a:p>
          <a:p>
            <a:pPr algn="just"/>
            <a:r>
              <a:rPr lang="en-US" dirty="0">
                <a:latin typeface="Times New Roman" panose="02020603050405020304" pitchFamily="18" charset="0"/>
                <a:cs typeface="Times New Roman" panose="02020603050405020304" pitchFamily="18" charset="0"/>
              </a:rPr>
              <a:t>Just like people speak different languages (English, Arabic, Spanish), computers also have different programming languages like Python, Java, and Scratch! Websites like code.org can help you learn how to code and create animations, games, and even mazes!</a:t>
            </a:r>
          </a:p>
        </p:txBody>
      </p:sp>
      <p:sp>
        <p:nvSpPr>
          <p:cNvPr id="4" name="Content Placeholder 3">
            <a:extLst>
              <a:ext uri="{FF2B5EF4-FFF2-40B4-BE49-F238E27FC236}">
                <a16:creationId xmlns:a16="http://schemas.microsoft.com/office/drawing/2014/main" id="{1049DF49-83E4-4B25-8AC8-DDCFFA76FB30}"/>
              </a:ext>
            </a:extLst>
          </p:cNvPr>
          <p:cNvSpPr>
            <a:spLocks noGrp="1"/>
          </p:cNvSpPr>
          <p:nvPr>
            <p:ph sz="half" idx="15"/>
          </p:nvPr>
        </p:nvSpPr>
        <p:spPr>
          <a:xfrm>
            <a:off x="6096000" y="561602"/>
            <a:ext cx="5626116" cy="4297680"/>
          </a:xfrm>
        </p:spPr>
        <p:txBody>
          <a:bodyPr/>
          <a:lstStyle/>
          <a:p>
            <a:pPr algn="just"/>
            <a:r>
              <a:rPr lang="ar-EG" dirty="0"/>
              <a:t>لبرمجة أشبه بإعطاء الحاسوب مجموعة من التعليمات ليتبعها، تمامًا كما تتبع خطوات وصفة أو تعليمات في متاهة. تحتاج الحاسوب إلى العديد من الخوارزميات لإكمال برنامج كامل.</a:t>
            </a:r>
            <a:endParaRPr lang="en-US" dirty="0"/>
          </a:p>
          <a:p>
            <a:pPr algn="just"/>
            <a:endParaRPr lang="en-US" dirty="0"/>
          </a:p>
          <a:p>
            <a:pPr algn="just"/>
            <a:r>
              <a:rPr lang="ar-EG" dirty="0"/>
              <a:t>كيف تفهم أجهزة الكمبيوتر البرمجة؟</a:t>
            </a:r>
            <a:endParaRPr lang="en-US" dirty="0"/>
          </a:p>
          <a:p>
            <a:pPr algn="just"/>
            <a:r>
              <a:rPr lang="ar-EG" dirty="0"/>
              <a:t>كما يتحدث الناس لغات مختلفة (الإنجليزية، العربية، الإسبانية)، تمتلك أجهزة الكمبيوتر أيضًا لغات برمجة مختلفة مثل بايثون، وجافا، وسكراتش!</a:t>
            </a:r>
            <a:endParaRPr lang="en-US" dirty="0"/>
          </a:p>
        </p:txBody>
      </p:sp>
    </p:spTree>
    <p:extLst>
      <p:ext uri="{BB962C8B-B14F-4D97-AF65-F5344CB8AC3E}">
        <p14:creationId xmlns:p14="http://schemas.microsoft.com/office/powerpoint/2010/main" val="243820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D4C47-C94C-48CA-8097-D9A750E904BF}"/>
              </a:ext>
            </a:extLst>
          </p:cNvPr>
          <p:cNvSpPr>
            <a:spLocks noGrp="1"/>
          </p:cNvSpPr>
          <p:nvPr>
            <p:ph sz="half" idx="1"/>
          </p:nvPr>
        </p:nvSpPr>
        <p:spPr>
          <a:xfrm>
            <a:off x="268941" y="965013"/>
            <a:ext cx="3962400" cy="4297680"/>
          </a:xfrm>
        </p:spPr>
        <p:txBody>
          <a:bodyPr/>
          <a:lstStyle/>
          <a:p>
            <a:pPr algn="just"/>
            <a:r>
              <a:rPr lang="en-US" dirty="0">
                <a:latin typeface="Times New Roman" panose="02020603050405020304" pitchFamily="18" charset="0"/>
                <a:cs typeface="Times New Roman" panose="02020603050405020304" pitchFamily="18" charset="0"/>
              </a:rPr>
              <a:t>Imagine you're telling a robot how to </a:t>
            </a:r>
            <a:r>
              <a:rPr lang="en-US" b="1" dirty="0">
                <a:latin typeface="Times New Roman" panose="02020603050405020304" pitchFamily="18" charset="0"/>
                <a:cs typeface="Times New Roman" panose="02020603050405020304" pitchFamily="18" charset="0"/>
              </a:rPr>
              <a:t>move in a maze</a:t>
            </a:r>
            <a:r>
              <a:rPr lang="en-US" dirty="0">
                <a:latin typeface="Times New Roman" panose="02020603050405020304" pitchFamily="18" charset="0"/>
                <a:cs typeface="Times New Roman" panose="02020603050405020304" pitchFamily="18" charset="0"/>
              </a:rPr>
              <a:t>—you need to give </a:t>
            </a:r>
            <a:r>
              <a:rPr lang="en-US" b="1" dirty="0">
                <a:latin typeface="Times New Roman" panose="02020603050405020304" pitchFamily="18" charset="0"/>
                <a:cs typeface="Times New Roman" panose="02020603050405020304" pitchFamily="18" charset="0"/>
              </a:rPr>
              <a:t>clear step-by-step directions</a:t>
            </a:r>
            <a:r>
              <a:rPr lang="en-US" dirty="0">
                <a:latin typeface="Times New Roman" panose="02020603050405020304" pitchFamily="18" charset="0"/>
                <a:cs typeface="Times New Roman" panose="02020603050405020304" pitchFamily="18" charset="0"/>
              </a:rPr>
              <a:t>, like:</a:t>
            </a:r>
          </a:p>
          <a:p>
            <a:pPr algn="just">
              <a:buFont typeface="+mj-lt"/>
              <a:buAutoNum type="arabicPeriod"/>
            </a:pPr>
            <a:r>
              <a:rPr lang="en-US" b="1" dirty="0">
                <a:latin typeface="Times New Roman" panose="02020603050405020304" pitchFamily="18" charset="0"/>
                <a:cs typeface="Times New Roman" panose="02020603050405020304" pitchFamily="18" charset="0"/>
              </a:rPr>
              <a:t>Move forward</a:t>
            </a:r>
            <a:r>
              <a:rPr lang="en-US" dirty="0">
                <a:latin typeface="Times New Roman" panose="02020603050405020304" pitchFamily="18" charset="0"/>
                <a:cs typeface="Times New Roman" panose="02020603050405020304" pitchFamily="18" charset="0"/>
              </a:rPr>
              <a:t> 3 steps</a:t>
            </a:r>
          </a:p>
          <a:p>
            <a:pPr algn="just">
              <a:buFont typeface="+mj-lt"/>
              <a:buAutoNum type="arabicPeriod"/>
            </a:pPr>
            <a:r>
              <a:rPr lang="en-US" b="1" dirty="0">
                <a:latin typeface="Times New Roman" panose="02020603050405020304" pitchFamily="18" charset="0"/>
                <a:cs typeface="Times New Roman" panose="02020603050405020304" pitchFamily="18" charset="0"/>
              </a:rPr>
              <a:t>Turn left</a:t>
            </a:r>
            <a:endParaRPr lang="en-US" dirty="0">
              <a:latin typeface="Times New Roman" panose="02020603050405020304" pitchFamily="18" charset="0"/>
              <a:cs typeface="Times New Roman" panose="02020603050405020304" pitchFamily="18" charset="0"/>
            </a:endParaRPr>
          </a:p>
          <a:p>
            <a:pPr algn="just">
              <a:buFont typeface="+mj-lt"/>
              <a:buAutoNum type="arabicPeriod"/>
            </a:pPr>
            <a:r>
              <a:rPr lang="en-US" b="1" dirty="0">
                <a:latin typeface="Times New Roman" panose="02020603050405020304" pitchFamily="18" charset="0"/>
                <a:cs typeface="Times New Roman" panose="02020603050405020304" pitchFamily="18" charset="0"/>
              </a:rPr>
              <a:t>Move forward</a:t>
            </a:r>
            <a:r>
              <a:rPr lang="en-US" dirty="0">
                <a:latin typeface="Times New Roman" panose="02020603050405020304" pitchFamily="18" charset="0"/>
                <a:cs typeface="Times New Roman" panose="02020603050405020304" pitchFamily="18" charset="0"/>
              </a:rPr>
              <a:t> 2 steps</a:t>
            </a:r>
          </a:p>
          <a:p>
            <a:endParaRPr lang="en-US" dirty="0"/>
          </a:p>
        </p:txBody>
      </p:sp>
      <p:sp>
        <p:nvSpPr>
          <p:cNvPr id="4" name="Content Placeholder 3">
            <a:extLst>
              <a:ext uri="{FF2B5EF4-FFF2-40B4-BE49-F238E27FC236}">
                <a16:creationId xmlns:a16="http://schemas.microsoft.com/office/drawing/2014/main" id="{C172443A-D504-481D-B49C-969AE43DD1FA}"/>
              </a:ext>
            </a:extLst>
          </p:cNvPr>
          <p:cNvSpPr>
            <a:spLocks noGrp="1"/>
          </p:cNvSpPr>
          <p:nvPr>
            <p:ph sz="half" idx="15"/>
          </p:nvPr>
        </p:nvSpPr>
        <p:spPr>
          <a:xfrm>
            <a:off x="4984549" y="965013"/>
            <a:ext cx="6698156" cy="4297680"/>
          </a:xfrm>
        </p:spPr>
        <p:txBody>
          <a:bodyPr/>
          <a:lstStyle/>
          <a:p>
            <a:r>
              <a:rPr lang="ar-EG" dirty="0"/>
              <a:t>خيل أنك تُعلّم روبوتًا كيفية التحرك في متاهة، عليك إعطاؤه توجيهات واضحة خطوة بخطوة، مثل</a:t>
            </a:r>
            <a:endParaRPr lang="en-US" dirty="0"/>
          </a:p>
          <a:p>
            <a:r>
              <a:rPr lang="ar-EG" dirty="0"/>
              <a:t>تقدم ثلاث خطوات للأمام</a:t>
            </a:r>
            <a:endParaRPr lang="en-US" dirty="0"/>
          </a:p>
          <a:p>
            <a:r>
              <a:rPr lang="ar-EG" dirty="0"/>
              <a:t>انعطف يسارًا</a:t>
            </a:r>
            <a:endParaRPr lang="en-US" dirty="0"/>
          </a:p>
          <a:p>
            <a:r>
              <a:rPr lang="ar-EG" dirty="0"/>
              <a:t>تقدم خطوتين للأمام</a:t>
            </a:r>
            <a:endParaRPr lang="en-US" dirty="0"/>
          </a:p>
        </p:txBody>
      </p:sp>
    </p:spTree>
    <p:extLst>
      <p:ext uri="{BB962C8B-B14F-4D97-AF65-F5344CB8AC3E}">
        <p14:creationId xmlns:p14="http://schemas.microsoft.com/office/powerpoint/2010/main" val="855228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618F231-53DB-4E0E-9426-B5AB31179037}"/>
              </a:ext>
            </a:extLst>
          </p:cNvPr>
          <p:cNvSpPr>
            <a:spLocks noGrp="1" noChangeArrowheads="1"/>
          </p:cNvSpPr>
          <p:nvPr>
            <p:ph sz="quarter" idx="13"/>
          </p:nvPr>
        </p:nvSpPr>
        <p:spPr bwMode="auto">
          <a:xfrm>
            <a:off x="107576" y="409253"/>
            <a:ext cx="119768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Websites like </a:t>
            </a:r>
            <a:r>
              <a:rPr kumimoji="0" lang="en-US" altLang="en-US" sz="24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code.org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help you learn how to code and create animations, games, and even mazes! </a:t>
            </a:r>
          </a:p>
        </p:txBody>
      </p:sp>
      <p:pic>
        <p:nvPicPr>
          <p:cNvPr id="6" name="Picture 5">
            <a:extLst>
              <a:ext uri="{FF2B5EF4-FFF2-40B4-BE49-F238E27FC236}">
                <a16:creationId xmlns:a16="http://schemas.microsoft.com/office/drawing/2014/main" id="{00CBFCCC-5592-4E29-ACBB-E39B7C6BF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082" y="1595718"/>
            <a:ext cx="4796118" cy="4437530"/>
          </a:xfrm>
          <a:prstGeom prst="rect">
            <a:avLst/>
          </a:prstGeom>
        </p:spPr>
      </p:pic>
    </p:spTree>
    <p:extLst>
      <p:ext uri="{BB962C8B-B14F-4D97-AF65-F5344CB8AC3E}">
        <p14:creationId xmlns:p14="http://schemas.microsoft.com/office/powerpoint/2010/main" val="2552676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FEAA-B7DA-4C44-A5F1-50D0C7236B12}"/>
              </a:ext>
            </a:extLst>
          </p:cNvPr>
          <p:cNvSpPr>
            <a:spLocks noGrp="1"/>
          </p:cNvSpPr>
          <p:nvPr>
            <p:ph type="ctrTitle"/>
          </p:nvPr>
        </p:nvSpPr>
        <p:spPr>
          <a:xfrm>
            <a:off x="4781062" y="2367033"/>
            <a:ext cx="6261291" cy="2396686"/>
          </a:xfrm>
        </p:spPr>
        <p:txBody>
          <a:bodyPr/>
          <a:lstStyle/>
          <a:p>
            <a:pPr algn="ctr"/>
            <a:r>
              <a:rPr lang="en-US" dirty="0"/>
              <a:t>Graphic art</a:t>
            </a:r>
          </a:p>
        </p:txBody>
      </p:sp>
    </p:spTree>
    <p:extLst>
      <p:ext uri="{BB962C8B-B14F-4D97-AF65-F5344CB8AC3E}">
        <p14:creationId xmlns:p14="http://schemas.microsoft.com/office/powerpoint/2010/main" val="204055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C3DFE-9A72-4B87-8D37-020634828941}"/>
              </a:ext>
            </a:extLst>
          </p:cNvPr>
          <p:cNvSpPr>
            <a:spLocks noGrp="1"/>
          </p:cNvSpPr>
          <p:nvPr>
            <p:ph sz="half" idx="1"/>
          </p:nvPr>
        </p:nvSpPr>
        <p:spPr>
          <a:xfrm>
            <a:off x="389964" y="893296"/>
            <a:ext cx="4915163" cy="4297680"/>
          </a:xfrm>
        </p:spPr>
        <p:txBody>
          <a:bodyPr/>
          <a:lstStyle/>
          <a:p>
            <a:r>
              <a:rPr lang="en-US" b="1" dirty="0">
                <a:latin typeface="Times New Roman" panose="02020603050405020304" pitchFamily="18" charset="0"/>
                <a:cs typeface="Times New Roman" panose="02020603050405020304" pitchFamily="18" charset="0"/>
              </a:rPr>
              <a:t>What is Graphic Art?</a:t>
            </a:r>
          </a:p>
          <a:p>
            <a:r>
              <a:rPr lang="en-US" dirty="0">
                <a:latin typeface="Times New Roman" panose="02020603050405020304" pitchFamily="18" charset="0"/>
                <a:cs typeface="Times New Roman" panose="02020603050405020304" pitchFamily="18" charset="0"/>
              </a:rPr>
              <a:t>Graphic art is when you use a computer to </a:t>
            </a:r>
            <a:r>
              <a:rPr lang="en-US" b="1" dirty="0">
                <a:latin typeface="Times New Roman" panose="02020603050405020304" pitchFamily="18" charset="0"/>
                <a:cs typeface="Times New Roman" panose="02020603050405020304" pitchFamily="18" charset="0"/>
              </a:rPr>
              <a:t>draw or edit pictures</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How Can You Make Graphic Art?</a:t>
            </a:r>
          </a:p>
          <a:p>
            <a:r>
              <a:rPr lang="en-US" dirty="0">
                <a:latin typeface="Times New Roman" panose="02020603050405020304" pitchFamily="18" charset="0"/>
                <a:cs typeface="Times New Roman" panose="02020603050405020304" pitchFamily="18" charset="0"/>
              </a:rPr>
              <a:t>You can use programs like </a:t>
            </a:r>
            <a:r>
              <a:rPr lang="en-US" b="1" dirty="0">
                <a:latin typeface="Times New Roman" panose="02020603050405020304" pitchFamily="18" charset="0"/>
                <a:cs typeface="Times New Roman" panose="02020603050405020304" pitchFamily="18" charset="0"/>
              </a:rPr>
              <a:t>Microsoft Paint</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Microsoft Word</a:t>
            </a:r>
            <a:r>
              <a:rPr lang="en-US" dirty="0">
                <a:latin typeface="Times New Roman" panose="02020603050405020304" pitchFamily="18" charset="0"/>
                <a:cs typeface="Times New Roman" panose="02020603050405020304" pitchFamily="18" charset="0"/>
              </a:rPr>
              <a:t> to make designs.</a:t>
            </a:r>
          </a:p>
          <a:p>
            <a:endParaRPr lang="en-US" dirty="0"/>
          </a:p>
        </p:txBody>
      </p:sp>
      <p:sp>
        <p:nvSpPr>
          <p:cNvPr id="4" name="Content Placeholder 3">
            <a:extLst>
              <a:ext uri="{FF2B5EF4-FFF2-40B4-BE49-F238E27FC236}">
                <a16:creationId xmlns:a16="http://schemas.microsoft.com/office/drawing/2014/main" id="{D9EA9DC0-52B5-4377-995C-DF58F05B3087}"/>
              </a:ext>
            </a:extLst>
          </p:cNvPr>
          <p:cNvSpPr>
            <a:spLocks noGrp="1"/>
          </p:cNvSpPr>
          <p:nvPr>
            <p:ph sz="half" idx="15"/>
          </p:nvPr>
        </p:nvSpPr>
        <p:spPr>
          <a:xfrm>
            <a:off x="5861026" y="803905"/>
            <a:ext cx="5212080" cy="4297680"/>
          </a:xfrm>
        </p:spPr>
        <p:txBody>
          <a:bodyPr/>
          <a:lstStyle/>
          <a:p>
            <a:r>
              <a:rPr lang="ar-EG" dirty="0"/>
              <a:t>ما هو فن الجرافيك؟</a:t>
            </a:r>
            <a:endParaRPr lang="en-US" dirty="0"/>
          </a:p>
          <a:p>
            <a:r>
              <a:rPr lang="ar-EG" dirty="0"/>
              <a:t>فن الجرافيك هو استخدام الكمبيوتر للرسم أو تحرير الصور!</a:t>
            </a:r>
            <a:endParaRPr lang="en-US" dirty="0"/>
          </a:p>
          <a:p>
            <a:endParaRPr lang="en-US" dirty="0"/>
          </a:p>
          <a:p>
            <a:r>
              <a:rPr lang="ar-EG" dirty="0"/>
              <a:t>كيف يمكنك إنشاء فن الجرافيك؟</a:t>
            </a:r>
            <a:endParaRPr lang="en-US" dirty="0"/>
          </a:p>
          <a:p>
            <a:r>
              <a:rPr lang="ar-EG" dirty="0"/>
              <a:t>يمكنك استخدام برامج مثل </a:t>
            </a:r>
            <a:r>
              <a:rPr lang="en-US" dirty="0"/>
              <a:t>Microsoft Paint </a:t>
            </a:r>
            <a:r>
              <a:rPr lang="ar-EG" dirty="0"/>
              <a:t>أو </a:t>
            </a:r>
            <a:r>
              <a:rPr lang="en-US" dirty="0"/>
              <a:t>Microsoft Word </a:t>
            </a:r>
            <a:r>
              <a:rPr lang="ar-EG" dirty="0"/>
              <a:t>لإنشاء التصاميم.</a:t>
            </a:r>
            <a:endParaRPr lang="en-US" dirty="0"/>
          </a:p>
        </p:txBody>
      </p:sp>
    </p:spTree>
    <p:extLst>
      <p:ext uri="{BB962C8B-B14F-4D97-AF65-F5344CB8AC3E}">
        <p14:creationId xmlns:p14="http://schemas.microsoft.com/office/powerpoint/2010/main" val="2398958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0E4B8-485E-4FF5-AED5-98C83A514113}"/>
              </a:ext>
            </a:extLst>
          </p:cNvPr>
          <p:cNvSpPr>
            <a:spLocks noGrp="1"/>
          </p:cNvSpPr>
          <p:nvPr>
            <p:ph sz="half" idx="1"/>
          </p:nvPr>
        </p:nvSpPr>
        <p:spPr>
          <a:xfrm>
            <a:off x="623047" y="803649"/>
            <a:ext cx="4915163" cy="4297680"/>
          </a:xfrm>
        </p:spPr>
        <p:txBody>
          <a:bodyPr/>
          <a:lstStyle/>
          <a:p>
            <a:r>
              <a:rPr lang="en-US" b="1" dirty="0">
                <a:latin typeface="Times New Roman" panose="02020603050405020304" pitchFamily="18" charset="0"/>
                <a:cs typeface="Times New Roman" panose="02020603050405020304" pitchFamily="18" charset="0"/>
              </a:rPr>
              <a:t>Microsoft Paint:</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Drawing &amp; Editing Tools</a:t>
            </a:r>
            <a:r>
              <a:rPr lang="en-US" dirty="0">
                <a:latin typeface="Times New Roman" panose="02020603050405020304" pitchFamily="18" charset="0"/>
                <a:cs typeface="Times New Roman" panose="02020603050405020304" pitchFamily="18" charset="0"/>
              </a:rPr>
              <a:t> → You can use a toolbox to </a:t>
            </a:r>
            <a:r>
              <a:rPr lang="en-US" b="1" dirty="0">
                <a:latin typeface="Times New Roman" panose="02020603050405020304" pitchFamily="18" charset="0"/>
                <a:cs typeface="Times New Roman" panose="02020603050405020304" pitchFamily="18" charset="0"/>
              </a:rPr>
              <a:t>draw</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color</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crop</a:t>
            </a:r>
            <a:r>
              <a:rPr lang="en-US" dirty="0">
                <a:latin typeface="Times New Roman" panose="02020603050405020304" pitchFamily="18" charset="0"/>
                <a:cs typeface="Times New Roman" panose="02020603050405020304" pitchFamily="18" charset="0"/>
              </a:rPr>
              <a:t> images.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Fill Colors</a:t>
            </a:r>
            <a:r>
              <a:rPr lang="en-US" dirty="0">
                <a:latin typeface="Times New Roman" panose="02020603050405020304" pitchFamily="18" charset="0"/>
                <a:cs typeface="Times New Roman" panose="02020603050405020304" pitchFamily="18" charset="0"/>
              </a:rPr>
              <a:t> → Choose colors and </a:t>
            </a:r>
            <a:r>
              <a:rPr lang="en-US" b="1" dirty="0">
                <a:latin typeface="Times New Roman" panose="02020603050405020304" pitchFamily="18" charset="0"/>
                <a:cs typeface="Times New Roman" panose="02020603050405020304" pitchFamily="18" charset="0"/>
              </a:rPr>
              <a:t>fill</a:t>
            </a:r>
            <a:r>
              <a:rPr lang="en-US" dirty="0">
                <a:latin typeface="Times New Roman" panose="02020603050405020304" pitchFamily="18" charset="0"/>
                <a:cs typeface="Times New Roman" panose="02020603050405020304" pitchFamily="18" charset="0"/>
              </a:rPr>
              <a:t> areas of your drawing.</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Resize &amp; Rotate</a:t>
            </a:r>
            <a:r>
              <a:rPr lang="en-US" dirty="0">
                <a:latin typeface="Times New Roman" panose="02020603050405020304" pitchFamily="18" charset="0"/>
                <a:cs typeface="Times New Roman" panose="02020603050405020304" pitchFamily="18" charset="0"/>
              </a:rPr>
              <a:t> → Change the </a:t>
            </a:r>
            <a:r>
              <a:rPr lang="en-US" b="1" dirty="0">
                <a:latin typeface="Times New Roman" panose="02020603050405020304" pitchFamily="18" charset="0"/>
                <a:cs typeface="Times New Roman" panose="02020603050405020304" pitchFamily="18" charset="0"/>
              </a:rPr>
              <a:t>size</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direction</a:t>
            </a:r>
            <a:r>
              <a:rPr lang="en-US" dirty="0">
                <a:latin typeface="Times New Roman" panose="02020603050405020304" pitchFamily="18" charset="0"/>
                <a:cs typeface="Times New Roman" panose="02020603050405020304" pitchFamily="18" charset="0"/>
              </a:rPr>
              <a:t> of a picture.</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Add Text</a:t>
            </a:r>
            <a:r>
              <a:rPr lang="en-US" dirty="0">
                <a:latin typeface="Times New Roman" panose="02020603050405020304" pitchFamily="18" charset="0"/>
                <a:cs typeface="Times New Roman" panose="02020603050405020304" pitchFamily="18" charset="0"/>
              </a:rPr>
              <a:t> → Click on the bottom corner and </a:t>
            </a:r>
            <a:r>
              <a:rPr lang="en-US" b="1" dirty="0">
                <a:latin typeface="Times New Roman" panose="02020603050405020304" pitchFamily="18" charset="0"/>
                <a:cs typeface="Times New Roman" panose="02020603050405020304" pitchFamily="18" charset="0"/>
              </a:rPr>
              <a:t>type words</a:t>
            </a:r>
            <a:r>
              <a:rPr lang="en-US" dirty="0">
                <a:latin typeface="Times New Roman" panose="02020603050405020304" pitchFamily="18" charset="0"/>
                <a:cs typeface="Times New Roman" panose="02020603050405020304" pitchFamily="18" charset="0"/>
              </a:rPr>
              <a:t> into your image.</a:t>
            </a:r>
          </a:p>
          <a:p>
            <a:endParaRPr lang="en-US" dirty="0"/>
          </a:p>
        </p:txBody>
      </p:sp>
      <p:sp>
        <p:nvSpPr>
          <p:cNvPr id="4" name="Content Placeholder 3">
            <a:extLst>
              <a:ext uri="{FF2B5EF4-FFF2-40B4-BE49-F238E27FC236}">
                <a16:creationId xmlns:a16="http://schemas.microsoft.com/office/drawing/2014/main" id="{A56E23D3-0C6F-4EF4-96D4-1FF8A8074D54}"/>
              </a:ext>
            </a:extLst>
          </p:cNvPr>
          <p:cNvSpPr>
            <a:spLocks noGrp="1"/>
          </p:cNvSpPr>
          <p:nvPr>
            <p:ph sz="half" idx="15"/>
          </p:nvPr>
        </p:nvSpPr>
        <p:spPr>
          <a:xfrm>
            <a:off x="6013426" y="803649"/>
            <a:ext cx="5212080" cy="4297680"/>
          </a:xfrm>
        </p:spPr>
        <p:txBody>
          <a:bodyPr/>
          <a:lstStyle/>
          <a:p>
            <a:r>
              <a:rPr lang="ar-EG" dirty="0"/>
              <a:t>مايكروسوفت باينت:</a:t>
            </a:r>
            <a:endParaRPr lang="en-US" dirty="0"/>
          </a:p>
          <a:p>
            <a:r>
              <a:rPr lang="ar-EG" dirty="0"/>
              <a:t>أدوات الرسم والتحرير ← يمكنك استخدام صندوق الأدوات لرسم الصور وتلوينها وقصها</a:t>
            </a:r>
            <a:endParaRPr lang="en-US" dirty="0"/>
          </a:p>
          <a:p>
            <a:r>
              <a:rPr lang="ar-EG" dirty="0"/>
              <a:t>.ألوان التعبئة ← اختر الألوان واملأ مساحات الرسم.تغيير </a:t>
            </a:r>
            <a:endParaRPr lang="en-US" dirty="0"/>
          </a:p>
          <a:p>
            <a:r>
              <a:rPr lang="ar-EG" dirty="0"/>
              <a:t>الحجم والتدوير ← غيّر حجم الصورة أو اتجاهها.</a:t>
            </a:r>
            <a:endParaRPr lang="en-US" dirty="0"/>
          </a:p>
          <a:p>
            <a:r>
              <a:rPr lang="ar-EG" dirty="0"/>
              <a:t>إضافة نص ← انقر على الزاوية السفلية واكتب كلمات في الصورة.</a:t>
            </a:r>
            <a:endParaRPr lang="en-US" dirty="0"/>
          </a:p>
        </p:txBody>
      </p:sp>
    </p:spTree>
    <p:extLst>
      <p:ext uri="{BB962C8B-B14F-4D97-AF65-F5344CB8AC3E}">
        <p14:creationId xmlns:p14="http://schemas.microsoft.com/office/powerpoint/2010/main" val="4127095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5DDB5-B846-47E2-874D-9A6219FAE763}"/>
              </a:ext>
            </a:extLst>
          </p:cNvPr>
          <p:cNvSpPr>
            <a:spLocks noGrp="1"/>
          </p:cNvSpPr>
          <p:nvPr>
            <p:ph sz="half" idx="1"/>
          </p:nvPr>
        </p:nvSpPr>
        <p:spPr/>
        <p:txBody>
          <a:bodyPr/>
          <a:lstStyle/>
          <a:p>
            <a:r>
              <a:rPr lang="en-US" b="1" dirty="0"/>
              <a:t>Microsoft Word:</a:t>
            </a:r>
          </a:p>
          <a:p>
            <a:pPr>
              <a:buFont typeface="Arial" panose="020B0604020202020204" pitchFamily="34" charset="0"/>
              <a:buChar char="•"/>
            </a:pPr>
            <a:r>
              <a:rPr lang="en-US" dirty="0"/>
              <a:t>Insert </a:t>
            </a:r>
            <a:r>
              <a:rPr lang="en-US" b="1" dirty="0"/>
              <a:t>Shapes &amp; Icons</a:t>
            </a:r>
            <a:r>
              <a:rPr lang="en-US" dirty="0"/>
              <a:t> → Draw simple pictures.</a:t>
            </a:r>
          </a:p>
          <a:p>
            <a:pPr>
              <a:buFont typeface="Arial" panose="020B0604020202020204" pitchFamily="34" charset="0"/>
              <a:buChar char="•"/>
            </a:pPr>
            <a:r>
              <a:rPr lang="en-US" dirty="0"/>
              <a:t>Use </a:t>
            </a:r>
            <a:r>
              <a:rPr lang="en-US" b="1" dirty="0"/>
              <a:t>SmartArt &amp; 3D Models</a:t>
            </a:r>
            <a:r>
              <a:rPr lang="en-US" dirty="0"/>
              <a:t> → Make creative designs!</a:t>
            </a:r>
          </a:p>
          <a:p>
            <a:endParaRPr lang="en-US" dirty="0"/>
          </a:p>
        </p:txBody>
      </p:sp>
      <p:sp>
        <p:nvSpPr>
          <p:cNvPr id="4" name="Content Placeholder 3">
            <a:extLst>
              <a:ext uri="{FF2B5EF4-FFF2-40B4-BE49-F238E27FC236}">
                <a16:creationId xmlns:a16="http://schemas.microsoft.com/office/drawing/2014/main" id="{DA421D23-3F40-4B38-9F1D-79BAE7735B19}"/>
              </a:ext>
            </a:extLst>
          </p:cNvPr>
          <p:cNvSpPr>
            <a:spLocks noGrp="1"/>
          </p:cNvSpPr>
          <p:nvPr>
            <p:ph sz="half" idx="15"/>
          </p:nvPr>
        </p:nvSpPr>
        <p:spPr/>
        <p:txBody>
          <a:bodyPr/>
          <a:lstStyle/>
          <a:p>
            <a:r>
              <a:rPr lang="ar-EG" dirty="0"/>
              <a:t>مايكروسوفت وورد:أدرج الأشكال والأيقونات ← ارسم صورًا بسيطة.</a:t>
            </a:r>
            <a:endParaRPr lang="en-US" dirty="0"/>
          </a:p>
          <a:p>
            <a:r>
              <a:rPr lang="ar-EG" dirty="0"/>
              <a:t>استخدم الفن الذكي والنماذج ثلاثية الأبعاد ← أنشئ تصاميم إبداعية!</a:t>
            </a:r>
            <a:endParaRPr lang="en-US" dirty="0"/>
          </a:p>
        </p:txBody>
      </p:sp>
    </p:spTree>
    <p:extLst>
      <p:ext uri="{BB962C8B-B14F-4D97-AF65-F5344CB8AC3E}">
        <p14:creationId xmlns:p14="http://schemas.microsoft.com/office/powerpoint/2010/main" val="2546773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34734-C9B5-46C2-8B9E-7442FF98FA88}"/>
              </a:ext>
            </a:extLst>
          </p:cNvPr>
          <p:cNvSpPr>
            <a:spLocks noGrp="1"/>
          </p:cNvSpPr>
          <p:nvPr>
            <p:ph sz="half" idx="1"/>
          </p:nvPr>
        </p:nvSpPr>
        <p:spPr>
          <a:xfrm>
            <a:off x="272414" y="400237"/>
            <a:ext cx="4915163" cy="4297680"/>
          </a:xfrm>
        </p:spPr>
        <p:txBody>
          <a:bodyPr/>
          <a:lstStyle/>
          <a:p>
            <a:r>
              <a:rPr lang="en-US" b="1" dirty="0"/>
              <a:t>Why Is Graphic Art Important?</a:t>
            </a:r>
          </a:p>
          <a:p>
            <a:pPr>
              <a:buFont typeface="Arial" panose="020B0604020202020204" pitchFamily="34" charset="0"/>
              <a:buChar char="•"/>
            </a:pPr>
            <a:r>
              <a:rPr lang="en-US" dirty="0"/>
              <a:t>Helps </a:t>
            </a:r>
            <a:r>
              <a:rPr lang="en-US" b="1" dirty="0"/>
              <a:t>create posters, drawings, and cool designs</a:t>
            </a:r>
            <a:r>
              <a:rPr lang="en-US" dirty="0"/>
              <a:t>.</a:t>
            </a:r>
          </a:p>
          <a:p>
            <a:pPr>
              <a:buFont typeface="Arial" panose="020B0604020202020204" pitchFamily="34" charset="0"/>
              <a:buChar char="•"/>
            </a:pPr>
            <a:r>
              <a:rPr lang="en-US" b="1" dirty="0"/>
              <a:t>Make projects &amp; presentations more interesting</a:t>
            </a:r>
            <a:r>
              <a:rPr lang="en-US" dirty="0"/>
              <a:t>.</a:t>
            </a:r>
          </a:p>
          <a:p>
            <a:endParaRPr lang="en-US" dirty="0"/>
          </a:p>
        </p:txBody>
      </p:sp>
      <p:sp>
        <p:nvSpPr>
          <p:cNvPr id="4" name="Content Placeholder 3">
            <a:extLst>
              <a:ext uri="{FF2B5EF4-FFF2-40B4-BE49-F238E27FC236}">
                <a16:creationId xmlns:a16="http://schemas.microsoft.com/office/drawing/2014/main" id="{A47DABA1-896D-40C0-804B-CFCC51DDBC57}"/>
              </a:ext>
            </a:extLst>
          </p:cNvPr>
          <p:cNvSpPr>
            <a:spLocks noGrp="1"/>
          </p:cNvSpPr>
          <p:nvPr>
            <p:ph sz="half" idx="15"/>
          </p:nvPr>
        </p:nvSpPr>
        <p:spPr>
          <a:xfrm>
            <a:off x="5945579" y="400237"/>
            <a:ext cx="5212080" cy="4297680"/>
          </a:xfrm>
        </p:spPr>
        <p:txBody>
          <a:bodyPr/>
          <a:lstStyle/>
          <a:p>
            <a:r>
              <a:rPr lang="ar-EG" dirty="0"/>
              <a:t>لماذا يُعدّ فن الجرافيك مهمًا؟</a:t>
            </a:r>
            <a:endParaRPr lang="en-US" dirty="0"/>
          </a:p>
          <a:p>
            <a:r>
              <a:rPr lang="ar-EG" dirty="0"/>
              <a:t>يساعد في إنشاء الملصقات والرسومات والتصاميم الرائعة.</a:t>
            </a:r>
            <a:endParaRPr lang="en-US" dirty="0"/>
          </a:p>
          <a:p>
            <a:r>
              <a:rPr lang="ar-EG" dirty="0"/>
              <a:t>يجعل المشاريع والعروض التقديمية أكثر تشويقًا.</a:t>
            </a:r>
            <a:endParaRPr lang="en-US" dirty="0"/>
          </a:p>
        </p:txBody>
      </p:sp>
      <p:pic>
        <p:nvPicPr>
          <p:cNvPr id="6" name="Picture 5">
            <a:extLst>
              <a:ext uri="{FF2B5EF4-FFF2-40B4-BE49-F238E27FC236}">
                <a16:creationId xmlns:a16="http://schemas.microsoft.com/office/drawing/2014/main" id="{3042E66C-882D-4147-834B-1A4F764DE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905" y="2528713"/>
            <a:ext cx="5905519" cy="4051381"/>
          </a:xfrm>
          <a:prstGeom prst="rect">
            <a:avLst/>
          </a:prstGeom>
        </p:spPr>
      </p:pic>
    </p:spTree>
    <p:extLst>
      <p:ext uri="{BB962C8B-B14F-4D97-AF65-F5344CB8AC3E}">
        <p14:creationId xmlns:p14="http://schemas.microsoft.com/office/powerpoint/2010/main" val="890974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F2E2-0607-4FC0-B60A-4742A01DCC16}"/>
              </a:ext>
            </a:extLst>
          </p:cNvPr>
          <p:cNvSpPr>
            <a:spLocks noGrp="1"/>
          </p:cNvSpPr>
          <p:nvPr>
            <p:ph type="ctrTitle"/>
          </p:nvPr>
        </p:nvSpPr>
        <p:spPr>
          <a:xfrm>
            <a:off x="5103791" y="2492539"/>
            <a:ext cx="6261291" cy="2396686"/>
          </a:xfrm>
        </p:spPr>
        <p:txBody>
          <a:bodyPr/>
          <a:lstStyle/>
          <a:p>
            <a:pPr algn="ctr"/>
            <a:r>
              <a:rPr lang="en-US" dirty="0"/>
              <a:t>creating a PowerPoint presentation</a:t>
            </a:r>
          </a:p>
        </p:txBody>
      </p:sp>
    </p:spTree>
    <p:extLst>
      <p:ext uri="{BB962C8B-B14F-4D97-AF65-F5344CB8AC3E}">
        <p14:creationId xmlns:p14="http://schemas.microsoft.com/office/powerpoint/2010/main" val="1497791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A5C-6096-4FF2-BC33-2102A6CF8AB1}"/>
              </a:ext>
            </a:extLst>
          </p:cNvPr>
          <p:cNvSpPr>
            <a:spLocks noGrp="1"/>
          </p:cNvSpPr>
          <p:nvPr>
            <p:ph type="title"/>
          </p:nvPr>
        </p:nvSpPr>
        <p:spPr>
          <a:xfrm>
            <a:off x="542364" y="-249799"/>
            <a:ext cx="5257800" cy="2324046"/>
          </a:xfrm>
        </p:spPr>
        <p:txBody>
          <a:bodyPr/>
          <a:lstStyle/>
          <a:p>
            <a:r>
              <a:rPr lang="en-US" dirty="0"/>
              <a:t>Examples</a:t>
            </a:r>
          </a:p>
        </p:txBody>
      </p:sp>
      <p:sp>
        <p:nvSpPr>
          <p:cNvPr id="3" name="Content Placeholder 2">
            <a:extLst>
              <a:ext uri="{FF2B5EF4-FFF2-40B4-BE49-F238E27FC236}">
                <a16:creationId xmlns:a16="http://schemas.microsoft.com/office/drawing/2014/main" id="{ED00E275-A6BE-4EA0-8378-148B9CFFE537}"/>
              </a:ext>
            </a:extLst>
          </p:cNvPr>
          <p:cNvSpPr>
            <a:spLocks noGrp="1"/>
          </p:cNvSpPr>
          <p:nvPr>
            <p:ph sz="half" idx="1"/>
          </p:nvPr>
        </p:nvSpPr>
        <p:spPr>
          <a:xfrm>
            <a:off x="497540" y="2253905"/>
            <a:ext cx="5257800" cy="3369858"/>
          </a:xfrm>
        </p:spPr>
        <p:txBody>
          <a:bodyPr/>
          <a:lstStyle/>
          <a:p>
            <a:pPr marL="0" marR="0"/>
            <a:r>
              <a:rPr lang="en-US" sz="2000" b="1" dirty="0">
                <a:effectLst/>
                <a:latin typeface="Times New Roman" panose="02020603050405020304" pitchFamily="18" charset="0"/>
                <a:ea typeface="Times New Roman" panose="02020603050405020304" pitchFamily="18" charset="0"/>
              </a:rPr>
              <a:t>The Jumping Experiment:</a:t>
            </a:r>
            <a:endParaRPr lang="en-US" sz="20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rPr>
              <a:t>Hypothesis</a:t>
            </a:r>
            <a:r>
              <a:rPr lang="en-US" sz="2000" dirty="0">
                <a:effectLst/>
                <a:latin typeface="Times New Roman" panose="02020603050405020304" pitchFamily="18" charset="0"/>
                <a:ea typeface="Times New Roman" panose="02020603050405020304" pitchFamily="18" charset="0"/>
              </a:rPr>
              <a:t>: "If I jump with my arms up, I will jump higher than if I jump with my arms down!"</a:t>
            </a:r>
          </a:p>
          <a:p>
            <a:pPr marL="342900" marR="0" lvl="0" indent="-342900">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rPr>
              <a:t>Test</a:t>
            </a:r>
            <a:r>
              <a:rPr lang="en-US" sz="2000" dirty="0">
                <a:effectLst/>
                <a:latin typeface="Times New Roman" panose="02020603050405020304" pitchFamily="18" charset="0"/>
                <a:ea typeface="Times New Roman" panose="02020603050405020304" pitchFamily="18" charset="0"/>
              </a:rPr>
              <a:t>: Try jumping both ways and compare!</a:t>
            </a:r>
          </a:p>
          <a:p>
            <a:endParaRPr lang="en-US" dirty="0"/>
          </a:p>
        </p:txBody>
      </p:sp>
      <p:pic>
        <p:nvPicPr>
          <p:cNvPr id="5" name="Picture 4">
            <a:extLst>
              <a:ext uri="{FF2B5EF4-FFF2-40B4-BE49-F238E27FC236}">
                <a16:creationId xmlns:a16="http://schemas.microsoft.com/office/drawing/2014/main" id="{F7ABC86B-8F6B-42E3-992D-1B388E40BE4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019365" y="762716"/>
            <a:ext cx="4334435" cy="5709802"/>
          </a:xfrm>
          <a:prstGeom prst="rect">
            <a:avLst/>
          </a:prstGeom>
        </p:spPr>
      </p:pic>
    </p:spTree>
    <p:extLst>
      <p:ext uri="{BB962C8B-B14F-4D97-AF65-F5344CB8AC3E}">
        <p14:creationId xmlns:p14="http://schemas.microsoft.com/office/powerpoint/2010/main" val="2180537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9FAD0-AE74-407F-A18E-38EE53F215D8}"/>
              </a:ext>
            </a:extLst>
          </p:cNvPr>
          <p:cNvSpPr>
            <a:spLocks noGrp="1"/>
          </p:cNvSpPr>
          <p:nvPr>
            <p:ph sz="half" idx="1"/>
          </p:nvPr>
        </p:nvSpPr>
        <p:spPr>
          <a:xfrm>
            <a:off x="416860" y="370013"/>
            <a:ext cx="6530788" cy="4000051"/>
          </a:xfrm>
        </p:spPr>
        <p:txBody>
          <a:bodyPr>
            <a:noAutofit/>
          </a:bodyPr>
          <a:lstStyle/>
          <a:p>
            <a:pPr algn="just"/>
            <a:r>
              <a:rPr lang="en-US" sz="1600" b="1" dirty="0">
                <a:latin typeface="Times New Roman" panose="02020603050405020304" pitchFamily="18" charset="0"/>
                <a:cs typeface="Times New Roman" panose="02020603050405020304" pitchFamily="18" charset="0"/>
              </a:rPr>
              <a:t>Simple Steps to Make a PowerPoint Presentation:</a:t>
            </a:r>
          </a:p>
          <a:p>
            <a:pPr algn="just"/>
            <a:r>
              <a:rPr lang="en-US" sz="1600" b="1" dirty="0">
                <a:latin typeface="Times New Roman" panose="02020603050405020304" pitchFamily="18" charset="0"/>
                <a:cs typeface="Times New Roman" panose="02020603050405020304" pitchFamily="18" charset="0"/>
              </a:rPr>
              <a:t>Open PowerPoint → Click on the PowerPoint icon on your computer.</a:t>
            </a:r>
          </a:p>
          <a:p>
            <a:pPr algn="just"/>
            <a:endParaRPr lang="en-US"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Start a Blank Presentation → Click “Blank Presentation” to begin.</a:t>
            </a:r>
          </a:p>
          <a:p>
            <a:pPr algn="just"/>
            <a:endParaRPr lang="en-US"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Add a Title Slide → Click on the text box and type your title and subtitle (you can include your name!).</a:t>
            </a:r>
          </a:p>
          <a:p>
            <a:pPr algn="just"/>
            <a:endParaRPr lang="en-US" sz="1600"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3D7593B4-9D77-47F8-9D1A-C611357A0DFA}"/>
              </a:ext>
            </a:extLst>
          </p:cNvPr>
          <p:cNvSpPr>
            <a:spLocks noGrp="1"/>
          </p:cNvSpPr>
          <p:nvPr>
            <p:ph sz="half" idx="15"/>
          </p:nvPr>
        </p:nvSpPr>
        <p:spPr>
          <a:xfrm>
            <a:off x="7512424" y="292917"/>
            <a:ext cx="3560682" cy="4297680"/>
          </a:xfrm>
        </p:spPr>
        <p:txBody>
          <a:bodyPr/>
          <a:lstStyle/>
          <a:p>
            <a:r>
              <a:rPr lang="ar-EG" dirty="0"/>
              <a:t>خطوات بسيطة لإنشاء عرض تقديمي على </a:t>
            </a:r>
            <a:r>
              <a:rPr lang="en-US" dirty="0"/>
              <a:t>PowerPoint:</a:t>
            </a:r>
            <a:r>
              <a:rPr lang="ar-EG" dirty="0"/>
              <a:t>افتح </a:t>
            </a:r>
            <a:endParaRPr lang="en-US" dirty="0"/>
          </a:p>
          <a:p>
            <a:r>
              <a:rPr lang="en-US" dirty="0"/>
              <a:t>PowerPoint ← </a:t>
            </a:r>
            <a:r>
              <a:rPr lang="ar-EG" dirty="0"/>
              <a:t>انقر على أيقونة </a:t>
            </a:r>
            <a:r>
              <a:rPr lang="en-US" dirty="0"/>
              <a:t>PowerPoint </a:t>
            </a:r>
            <a:r>
              <a:rPr lang="ar-EG" dirty="0"/>
              <a:t>على جهاز الكمبيوتر.</a:t>
            </a:r>
            <a:endParaRPr lang="en-US" dirty="0"/>
          </a:p>
          <a:p>
            <a:r>
              <a:rPr lang="ar-EG" dirty="0"/>
              <a:t>ابدأ عرضًا تقديميًا فارغًا ← انقر على "عرض تقديمي فارغ" للبدء.</a:t>
            </a:r>
            <a:endParaRPr lang="en-US" dirty="0"/>
          </a:p>
          <a:p>
            <a:r>
              <a:rPr lang="ar-EG" dirty="0"/>
              <a:t>أضف شريحة عنوان ← انقر على مربع النص واكتب عنوانك وعنوانك الفرعي (يمكنك إضافة اسمك!).</a:t>
            </a:r>
            <a:endParaRPr lang="en-US" dirty="0"/>
          </a:p>
        </p:txBody>
      </p:sp>
    </p:spTree>
    <p:extLst>
      <p:ext uri="{BB962C8B-B14F-4D97-AF65-F5344CB8AC3E}">
        <p14:creationId xmlns:p14="http://schemas.microsoft.com/office/powerpoint/2010/main" val="175543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D42B9-67CE-4926-BEB1-D207A3B23535}"/>
              </a:ext>
            </a:extLst>
          </p:cNvPr>
          <p:cNvSpPr>
            <a:spLocks noGrp="1"/>
          </p:cNvSpPr>
          <p:nvPr>
            <p:ph sz="half" idx="1"/>
          </p:nvPr>
        </p:nvSpPr>
        <p:spPr>
          <a:xfrm>
            <a:off x="676835" y="911225"/>
            <a:ext cx="4915163" cy="429768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Add More Slides → Click “New Slide” to add more s to your presentation.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Choose a Layout → Click “Layout” to change how your slide looks.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Type Your Text → Click on a text box, choose a font style and size, then type your content.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 Pictures &amp; Effects → PowerPoint lets you add images, colors, and animations to make your presentation more exciting!</a:t>
            </a:r>
          </a:p>
        </p:txBody>
      </p:sp>
      <p:sp>
        <p:nvSpPr>
          <p:cNvPr id="4" name="Content Placeholder 3">
            <a:extLst>
              <a:ext uri="{FF2B5EF4-FFF2-40B4-BE49-F238E27FC236}">
                <a16:creationId xmlns:a16="http://schemas.microsoft.com/office/drawing/2014/main" id="{0710C824-085B-4903-865A-06CB1E4BE535}"/>
              </a:ext>
            </a:extLst>
          </p:cNvPr>
          <p:cNvSpPr>
            <a:spLocks noGrp="1"/>
          </p:cNvSpPr>
          <p:nvPr>
            <p:ph sz="half" idx="15"/>
          </p:nvPr>
        </p:nvSpPr>
        <p:spPr>
          <a:xfrm>
            <a:off x="6096000" y="777010"/>
            <a:ext cx="5212080" cy="4297680"/>
          </a:xfrm>
        </p:spPr>
        <p:txBody>
          <a:bodyPr/>
          <a:lstStyle/>
          <a:p>
            <a:r>
              <a:rPr lang="ar-EG" dirty="0"/>
              <a:t>ضف المزيد من الشرائح ← انقر على "شريحة جديدة" لإضافة المزيد من الصفحات إلى عرضك التقديمي.</a:t>
            </a:r>
            <a:endParaRPr lang="en-US" dirty="0"/>
          </a:p>
          <a:p>
            <a:r>
              <a:rPr lang="ar-EG" dirty="0"/>
              <a:t>اختر تخطيطًا ← انقر على "تخطيط" لتغيير مظهر الشريحة.</a:t>
            </a:r>
            <a:endParaRPr lang="en-US" dirty="0"/>
          </a:p>
          <a:p>
            <a:r>
              <a:rPr lang="ar-EG" dirty="0"/>
              <a:t>اكتب نصك ← انقر على مربع النص، واختر نمط وحجم الخط، ثم اكتب المحتوى.</a:t>
            </a:r>
            <a:endParaRPr lang="en-US" dirty="0"/>
          </a:p>
          <a:p>
            <a:r>
              <a:rPr lang="ar-EG" dirty="0"/>
              <a:t>أضف الصور والتأثيرات ← يتيح لك </a:t>
            </a:r>
            <a:r>
              <a:rPr lang="en-US" dirty="0"/>
              <a:t>PowerPoint </a:t>
            </a:r>
            <a:r>
              <a:rPr lang="ar-EG" dirty="0"/>
              <a:t>إضافة صور وألوان ورسوم متحركة لجعل عرضك التقديمي أكثر تشويقًا!</a:t>
            </a:r>
            <a:endParaRPr lang="en-US" dirty="0"/>
          </a:p>
        </p:txBody>
      </p:sp>
    </p:spTree>
    <p:extLst>
      <p:ext uri="{BB962C8B-B14F-4D97-AF65-F5344CB8AC3E}">
        <p14:creationId xmlns:p14="http://schemas.microsoft.com/office/powerpoint/2010/main" val="128320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CF129-0B40-4D2E-A71F-A3D87F23CA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3394" y="-54909"/>
            <a:ext cx="4608606" cy="6912909"/>
          </a:xfrm>
        </p:spPr>
      </p:pic>
    </p:spTree>
    <p:extLst>
      <p:ext uri="{BB962C8B-B14F-4D97-AF65-F5344CB8AC3E}">
        <p14:creationId xmlns:p14="http://schemas.microsoft.com/office/powerpoint/2010/main" val="3559706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C1245-50BB-4E58-A94F-6D14B491CF70}"/>
              </a:ext>
            </a:extLst>
          </p:cNvPr>
          <p:cNvSpPr>
            <a:spLocks noGrp="1"/>
          </p:cNvSpPr>
          <p:nvPr>
            <p:ph sz="half" idx="15"/>
          </p:nvPr>
        </p:nvSpPr>
        <p:spPr/>
        <p:txBody>
          <a:bodyPr/>
          <a:lstStyle/>
          <a:p>
            <a:r>
              <a:rPr lang="ar-EG" dirty="0"/>
              <a:t>ختر تصميمًا ← اختر ألوانًا وأنماطًا لشرائحك.</a:t>
            </a:r>
            <a:endParaRPr lang="en-US" dirty="0"/>
          </a:p>
          <a:p>
            <a:r>
              <a:rPr lang="ar-EG" dirty="0"/>
              <a:t>استخدم أدوات الرسم ← أضف أشكالًا وخطوطًا لإبراز النقاط.</a:t>
            </a:r>
            <a:endParaRPr lang="en-US" dirty="0"/>
          </a:p>
          <a:p>
            <a:r>
              <a:rPr lang="ar-EG" dirty="0"/>
              <a:t>أضف انتقالات ← أنشئ تأثيرات رائعة بين الشرائح.</a:t>
            </a:r>
            <a:endParaRPr lang="en-US" dirty="0"/>
          </a:p>
          <a:p>
            <a:r>
              <a:rPr lang="ar-EG" dirty="0"/>
              <a:t>استخدم الرسوم المتحركة ← حرك النصوص أو الصور.</a:t>
            </a:r>
            <a:endParaRPr lang="en-US" dirty="0"/>
          </a:p>
          <a:p>
            <a:r>
              <a:rPr lang="ar-EG" dirty="0"/>
              <a:t>حدد توقيت عرض الشرائح ← حدد مدة عرض كل شريحة.</a:t>
            </a:r>
            <a:endParaRPr lang="en-US" dirty="0"/>
          </a:p>
          <a:p>
            <a:r>
              <a:rPr lang="ar-EG" dirty="0"/>
              <a:t>أدرج صورًا ← انقر على "إدراج"، ثم اختر "صور"، وضعها في الشريحة.</a:t>
            </a:r>
            <a:endParaRPr lang="en-US" dirty="0"/>
          </a:p>
        </p:txBody>
      </p:sp>
      <p:sp>
        <p:nvSpPr>
          <p:cNvPr id="5" name="Rectangle 1">
            <a:extLst>
              <a:ext uri="{FF2B5EF4-FFF2-40B4-BE49-F238E27FC236}">
                <a16:creationId xmlns:a16="http://schemas.microsoft.com/office/drawing/2014/main" id="{3FE677E8-9C3A-4420-9B6D-FF9A6358685B}"/>
              </a:ext>
            </a:extLst>
          </p:cNvPr>
          <p:cNvSpPr>
            <a:spLocks noGrp="1" noChangeArrowheads="1"/>
          </p:cNvSpPr>
          <p:nvPr>
            <p:ph sz="half" idx="1"/>
          </p:nvPr>
        </p:nvSpPr>
        <p:spPr bwMode="auto">
          <a:xfrm>
            <a:off x="215153" y="1816916"/>
            <a:ext cx="542364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Choose a Design</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Pick colors and styles for your slides.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Use Drawing Tools</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Add shapes and lines to highlight points.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Add Transitions</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Create cool effects between slides.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Use Animations</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Make text or pictures move.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Set Up Slide Show Timing</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Decide how long each slide is shown.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Insert Pictures</a:t>
            </a:r>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Click "Insert," select "Pictures," and place them in your slide.</a:t>
            </a:r>
          </a:p>
        </p:txBody>
      </p:sp>
    </p:spTree>
    <p:extLst>
      <p:ext uri="{BB962C8B-B14F-4D97-AF65-F5344CB8AC3E}">
        <p14:creationId xmlns:p14="http://schemas.microsoft.com/office/powerpoint/2010/main" val="4246391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E5907D-2327-4116-9070-4B50D32C0491}"/>
              </a:ext>
            </a:extLst>
          </p:cNvPr>
          <p:cNvSpPr>
            <a:spLocks noGrp="1"/>
          </p:cNvSpPr>
          <p:nvPr>
            <p:ph sz="half" idx="1"/>
          </p:nvPr>
        </p:nvSpPr>
        <p:spPr/>
        <p:txBody>
          <a:bodyPr>
            <a:normAutofit lnSpcReduction="10000"/>
          </a:bodyPr>
          <a:lstStyle/>
          <a:p>
            <a:r>
              <a:rPr lang="en-US" b="1" dirty="0"/>
              <a:t>Important Tips:</a:t>
            </a:r>
          </a:p>
          <a:p>
            <a:pPr>
              <a:buFont typeface="Arial" panose="020B0604020202020204" pitchFamily="34" charset="0"/>
              <a:buChar char="•"/>
            </a:pPr>
            <a:r>
              <a:rPr lang="en-US" b="1" dirty="0"/>
              <a:t>Keep text short</a:t>
            </a:r>
            <a:r>
              <a:rPr lang="en-US" dirty="0"/>
              <a:t> → Avoid long sentences.</a:t>
            </a:r>
          </a:p>
          <a:p>
            <a:pPr>
              <a:buFont typeface="Arial" panose="020B0604020202020204" pitchFamily="34" charset="0"/>
              <a:buChar char="•"/>
            </a:pPr>
            <a:r>
              <a:rPr lang="en-US" b="1" dirty="0"/>
              <a:t>Use a clear font</a:t>
            </a:r>
            <a:r>
              <a:rPr lang="en-US" dirty="0"/>
              <a:t> → Make sure it's easy to read.</a:t>
            </a:r>
          </a:p>
          <a:p>
            <a:pPr>
              <a:buFont typeface="Arial" panose="020B0604020202020204" pitchFamily="34" charset="0"/>
              <a:buChar char="•"/>
            </a:pPr>
            <a:r>
              <a:rPr lang="en-US" b="1" dirty="0"/>
              <a:t>Choose relevant images</a:t>
            </a:r>
            <a:r>
              <a:rPr lang="en-US" dirty="0"/>
              <a:t> → Sometimes pictures explain better than words!</a:t>
            </a:r>
          </a:p>
          <a:p>
            <a:pPr>
              <a:buFont typeface="Arial" panose="020B0604020202020204" pitchFamily="34" charset="0"/>
              <a:buChar char="•"/>
            </a:pPr>
            <a:r>
              <a:rPr lang="en-US" b="1" dirty="0"/>
              <a:t>Practice your presentation</a:t>
            </a:r>
            <a:r>
              <a:rPr lang="en-US" dirty="0"/>
              <a:t> → Be engaging and involve your audience.</a:t>
            </a:r>
          </a:p>
          <a:p>
            <a:r>
              <a:rPr lang="en-US" dirty="0"/>
              <a:t>This makes PowerPoint a </a:t>
            </a:r>
            <a:r>
              <a:rPr lang="en-US" b="1" dirty="0"/>
              <a:t>great tool for sharing ideas in a fun and clear way!</a:t>
            </a:r>
            <a:endParaRPr lang="en-US" dirty="0"/>
          </a:p>
          <a:p>
            <a:endParaRPr lang="en-US" dirty="0"/>
          </a:p>
        </p:txBody>
      </p:sp>
      <p:sp>
        <p:nvSpPr>
          <p:cNvPr id="4" name="Content Placeholder 3">
            <a:extLst>
              <a:ext uri="{FF2B5EF4-FFF2-40B4-BE49-F238E27FC236}">
                <a16:creationId xmlns:a16="http://schemas.microsoft.com/office/drawing/2014/main" id="{B1ED6E88-0E01-4E34-9663-462A54FFB269}"/>
              </a:ext>
            </a:extLst>
          </p:cNvPr>
          <p:cNvSpPr>
            <a:spLocks noGrp="1"/>
          </p:cNvSpPr>
          <p:nvPr>
            <p:ph sz="half" idx="15"/>
          </p:nvPr>
        </p:nvSpPr>
        <p:spPr/>
        <p:txBody>
          <a:bodyPr/>
          <a:lstStyle/>
          <a:p>
            <a:r>
              <a:rPr lang="ar-EG" dirty="0"/>
              <a:t>نصائح مهمة:اجعل النص قصيرًا ← تجنب الجمل الطويلة.</a:t>
            </a:r>
            <a:endParaRPr lang="en-US" dirty="0"/>
          </a:p>
          <a:p>
            <a:r>
              <a:rPr lang="ar-EG" dirty="0"/>
              <a:t>استخدم خطًا واضحًا ← تأكد من سهولة قراءته.</a:t>
            </a:r>
            <a:endParaRPr lang="en-US" dirty="0"/>
          </a:p>
          <a:p>
            <a:r>
              <a:rPr lang="ar-EG" dirty="0"/>
              <a:t>اختر صورًا ذات صلة ← أحيانًا تشرح الصور أفضل من الكلمات!</a:t>
            </a:r>
            <a:endParaRPr lang="en-US" dirty="0"/>
          </a:p>
          <a:p>
            <a:r>
              <a:rPr lang="ar-EG" dirty="0"/>
              <a:t>تدرب على عرضك التقديمي ← كن جذابًا وأشرك جمهورك.</a:t>
            </a:r>
            <a:endParaRPr lang="en-US" dirty="0"/>
          </a:p>
          <a:p>
            <a:r>
              <a:rPr lang="ar-EG" dirty="0"/>
              <a:t>هذا يجعل </a:t>
            </a:r>
            <a:r>
              <a:rPr lang="en-US" dirty="0"/>
              <a:t>PowerPoint </a:t>
            </a:r>
            <a:r>
              <a:rPr lang="ar-EG" dirty="0"/>
              <a:t>أداة رائعة لمشاركة الأفكار بطريقة ممتعة وواضحة!</a:t>
            </a:r>
            <a:endParaRPr lang="en-US" dirty="0"/>
          </a:p>
        </p:txBody>
      </p:sp>
    </p:spTree>
    <p:extLst>
      <p:ext uri="{BB962C8B-B14F-4D97-AF65-F5344CB8AC3E}">
        <p14:creationId xmlns:p14="http://schemas.microsoft.com/office/powerpoint/2010/main" val="396487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80FCF-A1A9-4BBB-8776-BD07553FD7E2}"/>
              </a:ext>
            </a:extLst>
          </p:cNvPr>
          <p:cNvSpPr>
            <a:spLocks noGrp="1"/>
          </p:cNvSpPr>
          <p:nvPr>
            <p:ph sz="half" idx="1"/>
          </p:nvPr>
        </p:nvSpPr>
        <p:spPr>
          <a:xfrm>
            <a:off x="585094" y="1339504"/>
            <a:ext cx="5257800" cy="3369858"/>
          </a:xfrm>
        </p:spPr>
        <p:txBody>
          <a:bodyPr/>
          <a:lstStyle/>
          <a:p>
            <a:r>
              <a:rPr lang="en-US" sz="2000" b="1" dirty="0"/>
              <a:t>The Ice-Melting Test:</a:t>
            </a:r>
            <a:endParaRPr lang="en-US" sz="2000" dirty="0"/>
          </a:p>
          <a:p>
            <a:pPr>
              <a:buFont typeface="Arial" panose="020B0604020202020204" pitchFamily="34" charset="0"/>
              <a:buChar char="•"/>
            </a:pPr>
            <a:r>
              <a:rPr lang="en-US" sz="2000" b="1" dirty="0"/>
              <a:t>Hypothesis</a:t>
            </a:r>
            <a:r>
              <a:rPr lang="en-US" sz="2000" dirty="0"/>
              <a:t>: "If I put ice in hot water, it will melt faster than in cold water."</a:t>
            </a:r>
          </a:p>
          <a:p>
            <a:pPr>
              <a:buFont typeface="Arial" panose="020B0604020202020204" pitchFamily="34" charset="0"/>
              <a:buChar char="•"/>
            </a:pPr>
            <a:r>
              <a:rPr lang="en-US" sz="2000" b="1" dirty="0"/>
              <a:t>Test</a:t>
            </a:r>
            <a:r>
              <a:rPr lang="en-US" sz="2000" dirty="0"/>
              <a:t>: Put ice cubes in both and see which melts first!</a:t>
            </a:r>
          </a:p>
          <a:p>
            <a:endParaRPr lang="en-US" dirty="0"/>
          </a:p>
        </p:txBody>
      </p:sp>
      <p:pic>
        <p:nvPicPr>
          <p:cNvPr id="6" name="Picture 5">
            <a:extLst>
              <a:ext uri="{FF2B5EF4-FFF2-40B4-BE49-F238E27FC236}">
                <a16:creationId xmlns:a16="http://schemas.microsoft.com/office/drawing/2014/main" id="{3CB5B5CA-28CD-41D5-9E1D-F14494F79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02659"/>
            <a:ext cx="5143500" cy="3429000"/>
          </a:xfrm>
          <a:prstGeom prst="rect">
            <a:avLst/>
          </a:prstGeom>
        </p:spPr>
      </p:pic>
    </p:spTree>
    <p:extLst>
      <p:ext uri="{BB962C8B-B14F-4D97-AF65-F5344CB8AC3E}">
        <p14:creationId xmlns:p14="http://schemas.microsoft.com/office/powerpoint/2010/main" val="153839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9A4F2-57F4-45C4-8B2F-A05737C1D8FC}"/>
              </a:ext>
            </a:extLst>
          </p:cNvPr>
          <p:cNvSpPr>
            <a:spLocks noGrp="1"/>
          </p:cNvSpPr>
          <p:nvPr>
            <p:ph type="title"/>
          </p:nvPr>
        </p:nvSpPr>
        <p:spPr/>
        <p:txBody>
          <a:bodyPr/>
          <a:lstStyle/>
          <a:p>
            <a:pPr algn="ctr"/>
            <a:r>
              <a:rPr lang="ar-EG" dirty="0"/>
              <a:t>اختصار</a:t>
            </a:r>
            <a:endParaRPr lang="en-US" dirty="0"/>
          </a:p>
        </p:txBody>
      </p:sp>
      <p:sp>
        <p:nvSpPr>
          <p:cNvPr id="3" name="Content Placeholder 2">
            <a:extLst>
              <a:ext uri="{FF2B5EF4-FFF2-40B4-BE49-F238E27FC236}">
                <a16:creationId xmlns:a16="http://schemas.microsoft.com/office/drawing/2014/main" id="{77CE3030-4C6B-4E05-B6DC-1F9D60445C5C}"/>
              </a:ext>
            </a:extLst>
          </p:cNvPr>
          <p:cNvSpPr>
            <a:spLocks noGrp="1"/>
          </p:cNvSpPr>
          <p:nvPr>
            <p:ph sz="half" idx="1"/>
          </p:nvPr>
        </p:nvSpPr>
        <p:spPr/>
        <p:txBody>
          <a:bodyPr/>
          <a:lstStyle/>
          <a:p>
            <a:r>
              <a:rPr lang="en-US" b="1" dirty="0"/>
              <a:t>Hypothesis Formation: Making an educated guess about how to solve a problem.</a:t>
            </a:r>
          </a:p>
          <a:p>
            <a:endParaRPr lang="en-US" b="1" dirty="0"/>
          </a:p>
          <a:p>
            <a:r>
              <a:rPr lang="en-US" b="1" dirty="0"/>
              <a:t>Testing the Hypothesis: Experimenting to see if the solution works—while ensuring safety.</a:t>
            </a:r>
          </a:p>
          <a:p>
            <a:endParaRPr lang="en-US" b="1" dirty="0"/>
          </a:p>
          <a:p>
            <a:r>
              <a:rPr lang="en-US" b="1" dirty="0"/>
              <a:t>Evaluating the Outcome: If the test fails, learning from mistakes and refining the approach.</a:t>
            </a:r>
          </a:p>
        </p:txBody>
      </p:sp>
      <p:sp>
        <p:nvSpPr>
          <p:cNvPr id="4" name="Content Placeholder 3">
            <a:extLst>
              <a:ext uri="{FF2B5EF4-FFF2-40B4-BE49-F238E27FC236}">
                <a16:creationId xmlns:a16="http://schemas.microsoft.com/office/drawing/2014/main" id="{6BE8FE2F-8216-4AAB-8419-8B93BD8807DA}"/>
              </a:ext>
            </a:extLst>
          </p:cNvPr>
          <p:cNvSpPr>
            <a:spLocks noGrp="1"/>
          </p:cNvSpPr>
          <p:nvPr>
            <p:ph sz="half" idx="15"/>
          </p:nvPr>
        </p:nvSpPr>
        <p:spPr>
          <a:xfrm>
            <a:off x="6264437" y="1825625"/>
            <a:ext cx="5212080" cy="4297680"/>
          </a:xfrm>
        </p:spPr>
        <p:txBody>
          <a:bodyPr>
            <a:normAutofit/>
          </a:bodyPr>
          <a:lstStyle/>
          <a:p>
            <a:r>
              <a:rPr lang="ar-EG" dirty="0"/>
              <a:t>تكوين الفرضيات: وضع تخمين مدروس حول كيفية حل المشكلة</a:t>
            </a:r>
          </a:p>
          <a:p>
            <a:endParaRPr lang="ar-EG" dirty="0"/>
          </a:p>
          <a:p>
            <a:endParaRPr lang="ar-EG" dirty="0"/>
          </a:p>
          <a:p>
            <a:r>
              <a:rPr lang="ar-EG" dirty="0"/>
              <a:t>اختبار الفرضيات: إجراء التجارب للتأكد من نجاح الحل مع ضمان السلامة.</a:t>
            </a:r>
          </a:p>
          <a:p>
            <a:endParaRPr lang="ar-EG" dirty="0"/>
          </a:p>
          <a:p>
            <a:endParaRPr lang="ar-EG" dirty="0"/>
          </a:p>
          <a:p>
            <a:r>
              <a:rPr lang="ar-EG" dirty="0"/>
              <a:t>تقييم النتيجة: في حال فشل الاختبار، التعلم من الأخطاء وتحسين النهج.</a:t>
            </a:r>
            <a:endParaRPr lang="en-US" dirty="0"/>
          </a:p>
        </p:txBody>
      </p:sp>
    </p:spTree>
    <p:extLst>
      <p:ext uri="{BB962C8B-B14F-4D97-AF65-F5344CB8AC3E}">
        <p14:creationId xmlns:p14="http://schemas.microsoft.com/office/powerpoint/2010/main" val="254711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C528-41D0-4F2B-8425-7102176E1160}"/>
              </a:ext>
            </a:extLst>
          </p:cNvPr>
          <p:cNvSpPr>
            <a:spLocks noGrp="1"/>
          </p:cNvSpPr>
          <p:nvPr>
            <p:ph type="title"/>
          </p:nvPr>
        </p:nvSpPr>
        <p:spPr/>
        <p:txBody>
          <a:bodyPr/>
          <a:lstStyle/>
          <a:p>
            <a:r>
              <a:rPr lang="en-US" sz="4400" b="1" dirty="0">
                <a:solidFill>
                  <a:schemeClr val="tx2">
                    <a:lumMod val="50000"/>
                  </a:schemeClr>
                </a:solidFill>
                <a:latin typeface="Times New Roman" panose="02020603050405020304" pitchFamily="18" charset="0"/>
                <a:cs typeface="Times New Roman" panose="02020603050405020304" pitchFamily="18" charset="0"/>
              </a:rPr>
              <a:t>2. Breaking Down Problems into Smaller Sections</a:t>
            </a:r>
            <a:br>
              <a:rPr lang="en-US" sz="4400" b="1" dirty="0">
                <a:solidFill>
                  <a:schemeClr val="tx2">
                    <a:lumMod val="50000"/>
                  </a:schemeClr>
                </a:solidFill>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68F7288-8105-4062-AEC5-6F0FEB5D09CF}"/>
              </a:ext>
            </a:extLst>
          </p:cNvPr>
          <p:cNvSpPr>
            <a:spLocks noGrp="1"/>
          </p:cNvSpPr>
          <p:nvPr>
            <p:ph sz="quarter" idx="13"/>
          </p:nvPr>
        </p:nvSpPr>
        <p:spPr>
          <a:xfrm>
            <a:off x="1080247" y="1434687"/>
            <a:ext cx="8012113" cy="4284889"/>
          </a:xfrm>
        </p:spPr>
        <p:txBody>
          <a:bodyPr>
            <a:normAutofit fontScale="92500" lnSpcReduction="10000"/>
          </a:bodyPr>
          <a:lstStyle/>
          <a:p>
            <a:r>
              <a:rPr lang="en-US" sz="2200" b="1" dirty="0">
                <a:latin typeface="Times New Roman" panose="02020603050405020304" pitchFamily="18" charset="0"/>
                <a:cs typeface="Times New Roman" panose="02020603050405020304" pitchFamily="18" charset="0"/>
              </a:rPr>
              <a:t>Some problems are complex and require step-by-step breakdowns. The example used here is organizing a class trip, which involves:</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Deciding the destination</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Setting the schedule</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Calculating costs</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Planning logistics</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Listing what students need to bring</a:t>
            </a:r>
          </a:p>
          <a:p>
            <a:pPr>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Establishing rules for the trip</a:t>
            </a:r>
          </a:p>
          <a:p>
            <a:r>
              <a:rPr lang="en-US" sz="2200" b="1" dirty="0">
                <a:latin typeface="Times New Roman" panose="02020603050405020304" pitchFamily="18" charset="0"/>
                <a:cs typeface="Times New Roman" panose="02020603050405020304" pitchFamily="18" charset="0"/>
              </a:rPr>
              <a:t>This method teaches problem decomposition, making difficult tasks easier to manage.</a:t>
            </a:r>
          </a:p>
          <a:p>
            <a:endParaRPr lang="en-US" dirty="0"/>
          </a:p>
        </p:txBody>
      </p:sp>
    </p:spTree>
    <p:extLst>
      <p:ext uri="{BB962C8B-B14F-4D97-AF65-F5344CB8AC3E}">
        <p14:creationId xmlns:p14="http://schemas.microsoft.com/office/powerpoint/2010/main" val="77411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32C5-FC82-49CA-9D88-A28A62B9E28A}"/>
              </a:ext>
            </a:extLst>
          </p:cNvPr>
          <p:cNvSpPr>
            <a:spLocks noGrp="1"/>
          </p:cNvSpPr>
          <p:nvPr>
            <p:ph type="title"/>
          </p:nvPr>
        </p:nvSpPr>
        <p:spPr/>
        <p:txBody>
          <a:bodyPr/>
          <a:lstStyle/>
          <a:p>
            <a:pPr algn="ctr"/>
            <a:r>
              <a:rPr lang="ar-EG" dirty="0"/>
              <a:t>الشرح</a:t>
            </a:r>
            <a:endParaRPr lang="en-US" dirty="0"/>
          </a:p>
        </p:txBody>
      </p:sp>
      <p:sp>
        <p:nvSpPr>
          <p:cNvPr id="3" name="Content Placeholder 2">
            <a:extLst>
              <a:ext uri="{FF2B5EF4-FFF2-40B4-BE49-F238E27FC236}">
                <a16:creationId xmlns:a16="http://schemas.microsoft.com/office/drawing/2014/main" id="{B793C651-12F0-4136-8480-434CAB6471DE}"/>
              </a:ext>
            </a:extLst>
          </p:cNvPr>
          <p:cNvSpPr>
            <a:spLocks noGrp="1"/>
          </p:cNvSpPr>
          <p:nvPr>
            <p:ph sz="quarter" idx="13"/>
          </p:nvPr>
        </p:nvSpPr>
        <p:spPr>
          <a:xfrm>
            <a:off x="2191871" y="1777777"/>
            <a:ext cx="8012113" cy="4284889"/>
          </a:xfrm>
        </p:spPr>
        <p:txBody>
          <a:bodyPr/>
          <a:lstStyle/>
          <a:p>
            <a:r>
              <a:rPr lang="ar-EG" dirty="0"/>
              <a:t>. تقسيم المسائل إلى أجزاء أصغربعض المسائل معقدة وتتطلب تحليلًا تدريجيًا. المثال المستخدم هنا هو تنظيم رحلة مدرسية، والتي تتضمن:</a:t>
            </a:r>
          </a:p>
          <a:p>
            <a:r>
              <a:rPr lang="ar-EG" dirty="0"/>
              <a:t>تحديد الوجهة</a:t>
            </a:r>
          </a:p>
          <a:p>
            <a:r>
              <a:rPr lang="ar-EG" dirty="0"/>
              <a:t>وضع الجدول الزمني</a:t>
            </a:r>
          </a:p>
          <a:p>
            <a:r>
              <a:rPr lang="ar-EG" dirty="0"/>
              <a:t>حساب التكاليف</a:t>
            </a:r>
          </a:p>
          <a:p>
            <a:r>
              <a:rPr lang="ar-EG" dirty="0"/>
              <a:t>تخطيط اللوجستيات</a:t>
            </a:r>
          </a:p>
          <a:p>
            <a:r>
              <a:rPr lang="ar-EG" dirty="0"/>
              <a:t>تحديد ما يجب على الطلاب إحضاره</a:t>
            </a:r>
          </a:p>
          <a:p>
            <a:pPr marL="0" indent="0">
              <a:buNone/>
            </a:pPr>
            <a:r>
              <a:rPr lang="ar-EG" dirty="0"/>
              <a:t>ضع قواعد للرحلة تُعلّم هذه الطريقة تحليل المسائل، مما يُسهّل إدارة المهام الصعبه</a:t>
            </a:r>
            <a:endParaRPr lang="en-US" dirty="0"/>
          </a:p>
          <a:p>
            <a:pPr marL="0" indent="0">
              <a:buNone/>
            </a:pPr>
            <a:r>
              <a:rPr lang="ar-EG" dirty="0"/>
              <a:t>احنا بنقسم المشكله لقطع صغيره عشان نقدر نحلها وده مثال علي ازاي نقسم المشاكل لنقط صغيره</a:t>
            </a:r>
            <a:endParaRPr lang="en-US" dirty="0"/>
          </a:p>
        </p:txBody>
      </p:sp>
    </p:spTree>
    <p:extLst>
      <p:ext uri="{BB962C8B-B14F-4D97-AF65-F5344CB8AC3E}">
        <p14:creationId xmlns:p14="http://schemas.microsoft.com/office/powerpoint/2010/main" val="77986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601AA9-2F55-4075-B4CA-A9D84E0FC4FC}"/>
              </a:ext>
            </a:extLst>
          </p:cNvPr>
          <p:cNvSpPr>
            <a:spLocks noGrp="1"/>
          </p:cNvSpPr>
          <p:nvPr>
            <p:ph sz="quarter" idx="13"/>
          </p:nvPr>
        </p:nvSpPr>
        <p:spPr>
          <a:xfrm>
            <a:off x="479612" y="780264"/>
            <a:ext cx="8012113" cy="4284889"/>
          </a:xfrm>
        </p:spPr>
        <p:txBody>
          <a:bodyPr>
            <a:normAutofit fontScale="92500" lnSpcReduction="10000"/>
          </a:bodyPr>
          <a:lstStyle/>
          <a:p>
            <a:r>
              <a:rPr lang="en-US" b="1" dirty="0">
                <a:latin typeface="Times New Roman" panose="02020603050405020304" pitchFamily="18" charset="0"/>
                <a:cs typeface="Times New Roman" panose="02020603050405020304" pitchFamily="18" charset="0"/>
              </a:rPr>
              <a:t>Big problems can feel tricky, but breaking them into small steps makes them much easier!</a:t>
            </a:r>
          </a:p>
          <a:p>
            <a:r>
              <a:rPr lang="en-US" b="1" dirty="0">
                <a:latin typeface="Times New Roman" panose="02020603050405020304" pitchFamily="18" charset="0"/>
                <a:cs typeface="Times New Roman" panose="02020603050405020304" pitchFamily="18" charset="0"/>
              </a:rPr>
              <a:t>Imagine you want to plan a class trip—instead of thinking about everything at once, you do one thing at a time:</a:t>
            </a:r>
          </a:p>
          <a:p>
            <a:pPr>
              <a:buFont typeface="+mj-lt"/>
              <a:buAutoNum type="arabicPeriod"/>
            </a:pPr>
            <a:r>
              <a:rPr lang="en-US" b="1" dirty="0">
                <a:latin typeface="Times New Roman" panose="02020603050405020304" pitchFamily="18" charset="0"/>
                <a:cs typeface="Times New Roman" panose="02020603050405020304" pitchFamily="18" charset="0"/>
              </a:rPr>
              <a:t>Pick the Place → Where do you want to go? A zoo, museum, or park?</a:t>
            </a:r>
          </a:p>
          <a:p>
            <a:pPr>
              <a:buFont typeface="+mj-lt"/>
              <a:buAutoNum type="arabicPeriod"/>
            </a:pPr>
            <a:r>
              <a:rPr lang="en-US" b="1" dirty="0">
                <a:latin typeface="Times New Roman" panose="02020603050405020304" pitchFamily="18" charset="0"/>
                <a:cs typeface="Times New Roman" panose="02020603050405020304" pitchFamily="18" charset="0"/>
              </a:rPr>
              <a:t>Set the Date &amp; Time → When will the trip happen? Morning or afternoon?</a:t>
            </a:r>
          </a:p>
          <a:p>
            <a:pPr>
              <a:buFont typeface="+mj-lt"/>
              <a:buAutoNum type="arabicPeriod"/>
            </a:pPr>
            <a:r>
              <a:rPr lang="en-US" b="1" dirty="0">
                <a:latin typeface="Times New Roman" panose="02020603050405020304" pitchFamily="18" charset="0"/>
                <a:cs typeface="Times New Roman" panose="02020603050405020304" pitchFamily="18" charset="0"/>
              </a:rPr>
              <a:t>Figure Out the Costs → How much money is needed for tickets, food, and buses?</a:t>
            </a:r>
          </a:p>
          <a:p>
            <a:pPr>
              <a:buFont typeface="+mj-lt"/>
              <a:buAutoNum type="arabicPeriod"/>
            </a:pPr>
            <a:r>
              <a:rPr lang="en-US" b="1" dirty="0">
                <a:latin typeface="Times New Roman" panose="02020603050405020304" pitchFamily="18" charset="0"/>
                <a:cs typeface="Times New Roman" panose="02020603050405020304" pitchFamily="18" charset="0"/>
              </a:rPr>
              <a:t>Plan the Details → How will everyone get there? What will you do first?</a:t>
            </a:r>
          </a:p>
          <a:p>
            <a:pPr>
              <a:buFont typeface="+mj-lt"/>
              <a:buAutoNum type="arabicPeriod"/>
            </a:pPr>
            <a:r>
              <a:rPr lang="en-US" b="1" dirty="0">
                <a:latin typeface="Times New Roman" panose="02020603050405020304" pitchFamily="18" charset="0"/>
                <a:cs typeface="Times New Roman" panose="02020603050405020304" pitchFamily="18" charset="0"/>
              </a:rPr>
              <a:t>Make a Packing List → What do students need to bring? Water bottles, snacks, hats?</a:t>
            </a:r>
          </a:p>
          <a:p>
            <a:pPr>
              <a:buFont typeface="+mj-lt"/>
              <a:buAutoNum type="arabicPeriod"/>
            </a:pPr>
            <a:r>
              <a:rPr lang="en-US" b="1" dirty="0">
                <a:latin typeface="Times New Roman" panose="02020603050405020304" pitchFamily="18" charset="0"/>
                <a:cs typeface="Times New Roman" panose="02020603050405020304" pitchFamily="18" charset="0"/>
              </a:rPr>
              <a:t>Set the Rules → How will everyone stay safe and have fun?</a:t>
            </a:r>
          </a:p>
          <a:p>
            <a:endParaRPr lang="en-US" dirty="0"/>
          </a:p>
        </p:txBody>
      </p:sp>
      <p:pic>
        <p:nvPicPr>
          <p:cNvPr id="5" name="Picture 4">
            <a:extLst>
              <a:ext uri="{FF2B5EF4-FFF2-40B4-BE49-F238E27FC236}">
                <a16:creationId xmlns:a16="http://schemas.microsoft.com/office/drawing/2014/main" id="{0E02F4B6-61C9-474A-87BB-5327C749B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242" y="479611"/>
            <a:ext cx="3821953" cy="5732930"/>
          </a:xfrm>
          <a:prstGeom prst="rect">
            <a:avLst/>
          </a:prstGeom>
        </p:spPr>
      </p:pic>
    </p:spTree>
    <p:extLst>
      <p:ext uri="{BB962C8B-B14F-4D97-AF65-F5344CB8AC3E}">
        <p14:creationId xmlns:p14="http://schemas.microsoft.com/office/powerpoint/2010/main" val="2170480015"/>
      </p:ext>
    </p:extLst>
  </p:cSld>
  <p:clrMapOvr>
    <a:masterClrMapping/>
  </p:clrMapOvr>
</p:sld>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C90B52-91C7-4BE9-8AE0-180FFFE11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30005B-6102-4F3C-A26F-485DF1BF971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E60708A-6461-4D7F-883F-7E25D731D32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Shapes presentation</Template>
  <TotalTime>300</TotalTime>
  <Words>2464</Words>
  <Application>Microsoft Office PowerPoint</Application>
  <PresentationFormat>Widescreen</PresentationFormat>
  <Paragraphs>254</Paragraphs>
  <Slides>44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vt:lpstr>
      <vt:lpstr>Arial</vt:lpstr>
      <vt:lpstr>Avenir Next LT Pro</vt:lpstr>
      <vt:lpstr>Avenir Next LT Pro Light</vt:lpstr>
      <vt:lpstr>Calibri</vt:lpstr>
      <vt:lpstr>Calibri Light</vt:lpstr>
      <vt:lpstr>Symbol</vt:lpstr>
      <vt:lpstr>Times New Roman</vt:lpstr>
      <vt:lpstr>Tw Cen MT</vt:lpstr>
      <vt:lpstr>Custom</vt:lpstr>
      <vt:lpstr>problem-solving strategiesطريقة حل المشاكل اللي بتقابنا واحنا   بنتعامل مع الكمبيوتر  </vt:lpstr>
      <vt:lpstr>1. Taking Steps to Solve a Problem </vt:lpstr>
      <vt:lpstr>          Hypothesis    تكوين الفرضيات هو عملية بناء تخمين أو تنبؤ مدروس بناءً على الملاحظات والمعرفة السابقة والاستدلال المنطقي. في حل المشكلات العلمية، الفرضية عبارة قابلة للاختبار تشرح ظاهرة ما أو تتنبأ بنتيجة ما.    يعني انا مثلا عندي مشكله بحاول احلها او سؤال بفكر فيه زي التلج بيدوب في الملح اسرع ولا السكر فانا مثلا شايفه انه بيدوب في الملح اسرع يبقي انا كده خمنت طيب عشان اتاكد بروح ادور علي النت عشان اتاكد ان المعلومه صح   </vt:lpstr>
      <vt:lpstr>Examples</vt:lpstr>
      <vt:lpstr>PowerPoint Presentation</vt:lpstr>
      <vt:lpstr>اختصار</vt:lpstr>
      <vt:lpstr>2. Breaking Down Problems into Smaller Sections </vt:lpstr>
      <vt:lpstr>الشرح</vt:lpstr>
      <vt:lpstr>PowerPoint Presentation</vt:lpstr>
      <vt:lpstr>Practical quiz</vt:lpstr>
      <vt:lpstr>Practical quiz</vt:lpstr>
      <vt:lpstr>Practical quiz</vt:lpstr>
      <vt:lpstr>Practical quiz</vt:lpstr>
      <vt:lpstr>Practical quiz</vt:lpstr>
      <vt:lpstr>Lesson3 presenting informations to others لو عندي معلومه وعاوزه اقدمها ازاي اقدمها بطريقه صح من الكمبيوتر </vt:lpstr>
      <vt:lpstr>Creating a digital poster or billboard is like making a big, colorful sign to share important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Algorithm خوارزمية</vt:lpstr>
      <vt:lpstr>PowerPoint Presentation</vt:lpstr>
      <vt:lpstr>PowerPoint Presentation</vt:lpstr>
      <vt:lpstr>PowerPoint Presentation</vt:lpstr>
      <vt:lpstr>PowerPoint Presentation</vt:lpstr>
      <vt:lpstr>PowerPoint Presentation</vt:lpstr>
      <vt:lpstr>Coding</vt:lpstr>
      <vt:lpstr>PowerPoint Presentation</vt:lpstr>
      <vt:lpstr>PowerPoint Presentation</vt:lpstr>
      <vt:lpstr>PowerPoint Presentation</vt:lpstr>
      <vt:lpstr>Graphic art</vt:lpstr>
      <vt:lpstr>PowerPoint Presentation</vt:lpstr>
      <vt:lpstr>PowerPoint Presentation</vt:lpstr>
      <vt:lpstr>PowerPoint Presentation</vt:lpstr>
      <vt:lpstr>PowerPoint Presentation</vt:lpstr>
      <vt:lpstr>creating a 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problem-solving strategiesطريقة حل المشاكل اللي بتقابنا واحنا   بنتعامل مع الكمبيوتر</dc:title>
  <dc:creator>alaa abdelsalam</dc:creator>
  <cp:lastModifiedBy>alaa abdelsalam</cp:lastModifiedBy>
  <cp:revision>21</cp:revision>
  <dcterms:created xsi:type="dcterms:W3CDTF">2025-05-23T15:32:27Z</dcterms:created>
  <dcterms:modified xsi:type="dcterms:W3CDTF">2025-11-15T07:22:25Z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